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6"/>
  </p:notesMasterIdLst>
  <p:sldIdLst>
    <p:sldId id="256" r:id="rId2"/>
    <p:sldId id="276" r:id="rId3"/>
    <p:sldId id="277" r:id="rId4"/>
    <p:sldId id="280" r:id="rId5"/>
    <p:sldId id="281" r:id="rId6"/>
    <p:sldId id="279" r:id="rId7"/>
    <p:sldId id="278" r:id="rId8"/>
    <p:sldId id="282" r:id="rId9"/>
    <p:sldId id="263" r:id="rId10"/>
    <p:sldId id="275" r:id="rId11"/>
    <p:sldId id="283" r:id="rId12"/>
    <p:sldId id="265" r:id="rId13"/>
    <p:sldId id="274" r:id="rId14"/>
    <p:sldId id="285" r:id="rId15"/>
    <p:sldId id="284" r:id="rId16"/>
    <p:sldId id="262" r:id="rId17"/>
    <p:sldId id="264" r:id="rId18"/>
    <p:sldId id="267" r:id="rId19"/>
    <p:sldId id="268" r:id="rId20"/>
    <p:sldId id="269" r:id="rId21"/>
    <p:sldId id="273" r:id="rId22"/>
    <p:sldId id="272" r:id="rId23"/>
    <p:sldId id="259" r:id="rId24"/>
    <p:sldId id="27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5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9E8C4-5A2E-4448-A22A-9F6E1AC1701C}" type="datetimeFigureOut">
              <a:rPr lang="en-US" smtClean="0"/>
              <a:t>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C3EE2-4AB0-4F4B-AE6C-C68FE90AF137}" type="slidenum">
              <a:rPr lang="en-US" smtClean="0"/>
              <a:t>‹#›</a:t>
            </a:fld>
            <a:endParaRPr lang="en-US"/>
          </a:p>
        </p:txBody>
      </p:sp>
    </p:spTree>
    <p:extLst>
      <p:ext uri="{BB962C8B-B14F-4D97-AF65-F5344CB8AC3E}">
        <p14:creationId xmlns:p14="http://schemas.microsoft.com/office/powerpoint/2010/main" val="91729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6861C-B139-4C0D-819B-AA01BA560F45}" type="slidenum">
              <a:rPr lang="en-US" altLang="en-US"/>
              <a:pPr/>
              <a:t>3</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fr-FR" altLang="en-US"/>
          </a:p>
        </p:txBody>
      </p:sp>
    </p:spTree>
    <p:extLst>
      <p:ext uri="{BB962C8B-B14F-4D97-AF65-F5344CB8AC3E}">
        <p14:creationId xmlns:p14="http://schemas.microsoft.com/office/powerpoint/2010/main" val="228407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C1F57-7BB3-4053-8102-677E56B8FBBF}" type="slidenum">
              <a:rPr lang="en-US" altLang="en-US"/>
              <a:pPr/>
              <a:t>17</a:t>
            </a:fld>
            <a:endParaRPr lang="en-US" altLang="en-US"/>
          </a:p>
        </p:txBody>
      </p:sp>
      <p:sp>
        <p:nvSpPr>
          <p:cNvPr id="177154" name="Rectangle 2"/>
          <p:cNvSpPr>
            <a:spLocks noGrp="1" noRot="1" noChangeAspect="1" noChangeArrowheads="1" noTextEdit="1"/>
          </p:cNvSpPr>
          <p:nvPr>
            <p:ph type="sldImg"/>
          </p:nvPr>
        </p:nvSpPr>
        <p:spPr>
          <a:xfrm>
            <a:off x="381000" y="684213"/>
            <a:ext cx="6097588" cy="3430587"/>
          </a:xfrm>
          <a:ln/>
        </p:spPr>
      </p:sp>
      <p:sp>
        <p:nvSpPr>
          <p:cNvPr id="177155" name="Rectangle 3"/>
          <p:cNvSpPr>
            <a:spLocks noGrp="1" noChangeArrowheads="1"/>
          </p:cNvSpPr>
          <p:nvPr>
            <p:ph type="body" idx="1"/>
          </p:nvPr>
        </p:nvSpPr>
        <p:spPr>
          <a:xfrm>
            <a:off x="914400" y="4343400"/>
            <a:ext cx="5029200" cy="4116388"/>
          </a:xfrm>
        </p:spPr>
        <p:txBody>
          <a:bodyPr/>
          <a:lstStyle/>
          <a:p>
            <a:endParaRPr lang="en-CA" altLang="en-US"/>
          </a:p>
        </p:txBody>
      </p:sp>
    </p:spTree>
    <p:extLst>
      <p:ext uri="{BB962C8B-B14F-4D97-AF65-F5344CB8AC3E}">
        <p14:creationId xmlns:p14="http://schemas.microsoft.com/office/powerpoint/2010/main" val="1073809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2/10/2021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2/10/2021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2/10/2021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2/10/2021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2/10/2021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nlsoutionsbahamas.com" TargetMode="External"/><Relationship Id="rId2" Type="http://schemas.openxmlformats.org/officeDocument/2006/relationships/hyperlink" Target="mailto:hubertwedwards@gmail.com"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www.nlsolutionsbahama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2313"/>
          <a:stretch/>
        </p:blipFill>
        <p:spPr>
          <a:xfrm>
            <a:off x="310663" y="199292"/>
            <a:ext cx="8833338" cy="449027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827" r="59558" b="22469"/>
          <a:stretch/>
        </p:blipFill>
        <p:spPr>
          <a:xfrm>
            <a:off x="9268178" y="733778"/>
            <a:ext cx="2923822" cy="540737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65990" y="4910490"/>
            <a:ext cx="8522676" cy="954107"/>
          </a:xfrm>
          <a:prstGeom prst="rect">
            <a:avLst/>
          </a:prstGeom>
          <a:noFill/>
        </p:spPr>
        <p:txBody>
          <a:bodyPr wrap="square" rtlCol="0">
            <a:spAutoFit/>
          </a:bodyPr>
          <a:lstStyle/>
          <a:p>
            <a:pPr algn="ctr"/>
            <a:r>
              <a:rPr lang="en-US" sz="2800" b="1" dirty="0" smtClean="0">
                <a:solidFill>
                  <a:srgbClr val="F95D07"/>
                </a:solidFill>
              </a:rPr>
              <a:t>THE RISK DRIVERS – GOING TO THE ROOT OF RISK AND REGULATIONS</a:t>
            </a:r>
            <a:endParaRPr lang="en-US" sz="2800" b="1" dirty="0">
              <a:solidFill>
                <a:srgbClr val="F95D07"/>
              </a:solidFill>
            </a:endParaRPr>
          </a:p>
        </p:txBody>
      </p:sp>
      <p:sp>
        <p:nvSpPr>
          <p:cNvPr id="8" name="Rectangle 7"/>
          <p:cNvSpPr/>
          <p:nvPr/>
        </p:nvSpPr>
        <p:spPr>
          <a:xfrm>
            <a:off x="2478860" y="6414005"/>
            <a:ext cx="4496936" cy="369332"/>
          </a:xfrm>
          <a:prstGeom prst="rect">
            <a:avLst/>
          </a:prstGeom>
        </p:spPr>
        <p:txBody>
          <a:bodyPr wrap="none">
            <a:spAutoFit/>
          </a:bodyPr>
          <a:lstStyle/>
          <a:p>
            <a:pPr algn="ctr">
              <a:defRPr/>
            </a:pPr>
            <a:r>
              <a:rPr lang="en-029" b="1" dirty="0" smtClean="0">
                <a:solidFill>
                  <a:srgbClr val="F95D07"/>
                </a:solidFill>
              </a:rPr>
              <a:t>Managing Consultant, Next Level Solutions</a:t>
            </a:r>
            <a:endParaRPr lang="en-029" b="1" dirty="0">
              <a:solidFill>
                <a:srgbClr val="F95D07"/>
              </a:solidFill>
            </a:endParaRPr>
          </a:p>
        </p:txBody>
      </p:sp>
      <p:sp>
        <p:nvSpPr>
          <p:cNvPr id="9" name="Rectangle 8"/>
          <p:cNvSpPr/>
          <p:nvPr/>
        </p:nvSpPr>
        <p:spPr>
          <a:xfrm>
            <a:off x="2870411" y="6085521"/>
            <a:ext cx="3713837" cy="369332"/>
          </a:xfrm>
          <a:prstGeom prst="rect">
            <a:avLst/>
          </a:prstGeom>
        </p:spPr>
        <p:txBody>
          <a:bodyPr wrap="none">
            <a:spAutoFit/>
          </a:bodyPr>
          <a:lstStyle/>
          <a:p>
            <a:pPr algn="ctr">
              <a:defRPr/>
            </a:pPr>
            <a:r>
              <a:rPr lang="en-029" b="1" dirty="0" smtClean="0"/>
              <a:t>Hubert </a:t>
            </a:r>
            <a:r>
              <a:rPr lang="en-029" b="1" dirty="0"/>
              <a:t>Edwards, MBA, </a:t>
            </a:r>
            <a:r>
              <a:rPr lang="en-029" b="1" dirty="0" smtClean="0"/>
              <a:t>FCCA, LLB</a:t>
            </a:r>
            <a:endParaRPr lang="en-029" b="1" dirty="0"/>
          </a:p>
        </p:txBody>
      </p:sp>
    </p:spTree>
    <p:extLst>
      <p:ext uri="{BB962C8B-B14F-4D97-AF65-F5344CB8AC3E}">
        <p14:creationId xmlns:p14="http://schemas.microsoft.com/office/powerpoint/2010/main" val="3486687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 AML ACT 2020</a:t>
            </a:r>
            <a:r>
              <a:rPr lang="en-US" dirty="0"/>
              <a:t/>
            </a:r>
            <a:br>
              <a:rPr lang="en-US" dirty="0"/>
            </a:br>
            <a:r>
              <a:rPr lang="en-US" dirty="0" smtClean="0"/>
              <a:t>- </a:t>
            </a:r>
            <a:br>
              <a:rPr lang="en-US" dirty="0" smtClean="0"/>
            </a:br>
            <a:r>
              <a:rPr lang="en-US" dirty="0" smtClean="0"/>
              <a:t>LOOK OUT FOR SHADES OF PATRIOT ACT!</a:t>
            </a:r>
            <a:endParaRPr lang="en-US" dirty="0"/>
          </a:p>
        </p:txBody>
      </p:sp>
      <p:pic>
        <p:nvPicPr>
          <p:cNvPr id="2050" name="Picture 2" descr="US AML ACT 2020 - 50 Years on from the BSA 1970 - Privacy Takeaways -  Financial Crime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744" y="209006"/>
            <a:ext cx="8643255" cy="50302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351401" y="3424428"/>
            <a:ext cx="6840598" cy="3215631"/>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rot="21320322">
            <a:off x="4627173" y="3345082"/>
            <a:ext cx="7564731" cy="1662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52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7"/>
            <a:ext cx="3375211" cy="4601183"/>
          </a:xfrm>
        </p:spPr>
        <p:txBody>
          <a:bodyPr>
            <a:normAutofit/>
          </a:bodyPr>
          <a:lstStyle/>
          <a:p>
            <a:pPr algn="ctr"/>
            <a:r>
              <a:rPr lang="en-US" sz="3200" dirty="0" smtClean="0"/>
              <a:t>VULNERABILITIES</a:t>
            </a:r>
            <a:br>
              <a:rPr lang="en-US" sz="3200" dirty="0" smtClean="0"/>
            </a:br>
            <a:r>
              <a:rPr lang="en-US" sz="3200" dirty="0" smtClean="0"/>
              <a:t>FOR 2021</a:t>
            </a:r>
            <a:r>
              <a:rPr lang="en-US" sz="3200" dirty="0"/>
              <a:t/>
            </a:r>
            <a:br>
              <a:rPr lang="en-US" sz="3200" dirty="0"/>
            </a:br>
            <a:r>
              <a:rPr lang="en-US" sz="3200" dirty="0" smtClean="0"/>
              <a:t>- </a:t>
            </a:r>
            <a:br>
              <a:rPr lang="en-US" sz="3200" dirty="0" smtClean="0"/>
            </a:br>
            <a:r>
              <a:rPr lang="en-US" sz="3200" dirty="0" smtClean="0"/>
              <a:t>THIS IS NOT JUST ABOUT FINANCIAL SERVICES!</a:t>
            </a:r>
            <a:endParaRPr lang="en-US" sz="3200" dirty="0"/>
          </a:p>
        </p:txBody>
      </p:sp>
      <p:pic>
        <p:nvPicPr>
          <p:cNvPr id="4" name="Picture 3"/>
          <p:cNvPicPr>
            <a:picLocks noChangeAspect="1"/>
          </p:cNvPicPr>
          <p:nvPr/>
        </p:nvPicPr>
        <p:blipFill rotWithShape="1">
          <a:blip r:embed="rId2"/>
          <a:srcRect l="6639" r="4889"/>
          <a:stretch/>
        </p:blipFill>
        <p:spPr>
          <a:xfrm>
            <a:off x="3469342" y="684939"/>
            <a:ext cx="8722658" cy="5460367"/>
          </a:xfrm>
          <a:prstGeom prst="rect">
            <a:avLst/>
          </a:prstGeom>
        </p:spPr>
      </p:pic>
      <p:sp>
        <p:nvSpPr>
          <p:cNvPr id="3" name="Oval 2"/>
          <p:cNvSpPr/>
          <p:nvPr/>
        </p:nvSpPr>
        <p:spPr>
          <a:xfrm>
            <a:off x="4349930" y="2301022"/>
            <a:ext cx="2899955" cy="17876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349929" y="3917105"/>
            <a:ext cx="2899955" cy="1787652"/>
          </a:xfrm>
          <a:prstGeom prst="ellipse">
            <a:avLst/>
          </a:prstGeom>
          <a:noFill/>
          <a:ln w="28575">
            <a:solidFill>
              <a:srgbClr val="F95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66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74" y="4255"/>
            <a:ext cx="2947482" cy="3120527"/>
          </a:xfrm>
        </p:spPr>
        <p:txBody>
          <a:bodyPr/>
          <a:lstStyle/>
          <a:p>
            <a:r>
              <a:rPr lang="en-US" b="1" dirty="0"/>
              <a:t>IFRS – 9 …. </a:t>
            </a:r>
            <a:r>
              <a:rPr lang="en-US" b="1" dirty="0" smtClean="0"/>
              <a:t>EXPECTED CREDIT LOSS</a:t>
            </a:r>
            <a:endParaRPr lang="en-US" b="1" dirty="0"/>
          </a:p>
        </p:txBody>
      </p:sp>
      <p:pic>
        <p:nvPicPr>
          <p:cNvPr id="3074" name="Picture 2" descr="A New Beginning, A Regulatory Change, Are you ready for IFRS 9? - GLC Europe"/>
          <p:cNvPicPr>
            <a:picLocks noChangeAspect="1" noChangeArrowheads="1"/>
          </p:cNvPicPr>
          <p:nvPr/>
        </p:nvPicPr>
        <p:blipFill rotWithShape="1">
          <a:blip r:embed="rId2">
            <a:extLst>
              <a:ext uri="{28A0092B-C50C-407E-A947-70E740481C1C}">
                <a14:useLocalDpi xmlns:a14="http://schemas.microsoft.com/office/drawing/2010/main" val="0"/>
              </a:ext>
            </a:extLst>
          </a:blip>
          <a:srcRect t="10981"/>
          <a:stretch/>
        </p:blipFill>
        <p:spPr bwMode="auto">
          <a:xfrm>
            <a:off x="3500846" y="744583"/>
            <a:ext cx="8691154" cy="5347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93478" y="5815068"/>
            <a:ext cx="1701107" cy="276999"/>
          </a:xfrm>
          <a:prstGeom prst="rect">
            <a:avLst/>
          </a:prstGeom>
        </p:spPr>
        <p:txBody>
          <a:bodyPr wrap="none">
            <a:spAutoFit/>
          </a:bodyPr>
          <a:lstStyle/>
          <a:p>
            <a:r>
              <a:rPr lang="en-US" sz="1200" b="1" dirty="0">
                <a:solidFill>
                  <a:schemeClr val="bg1"/>
                </a:solidFill>
              </a:rPr>
              <a:t>https://glceurope.com/</a:t>
            </a:r>
          </a:p>
        </p:txBody>
      </p:sp>
      <p:sp>
        <p:nvSpPr>
          <p:cNvPr id="5" name="Rectangle 4"/>
          <p:cNvSpPr/>
          <p:nvPr/>
        </p:nvSpPr>
        <p:spPr>
          <a:xfrm>
            <a:off x="27708" y="2337193"/>
            <a:ext cx="3369413" cy="3477875"/>
          </a:xfrm>
          <a:prstGeom prst="rect">
            <a:avLst/>
          </a:prstGeom>
        </p:spPr>
        <p:txBody>
          <a:bodyPr wrap="square">
            <a:spAutoFit/>
          </a:bodyPr>
          <a:lstStyle/>
          <a:p>
            <a:pPr algn="just"/>
            <a:r>
              <a:rPr lang="en-US" sz="2000" b="1" dirty="0" smtClean="0">
                <a:solidFill>
                  <a:srgbClr val="F95D07"/>
                </a:solidFill>
                <a:latin typeface="PT Sans"/>
              </a:rPr>
              <a:t>“Its </a:t>
            </a:r>
            <a:r>
              <a:rPr lang="en-US" sz="2000" b="1" dirty="0">
                <a:solidFill>
                  <a:srgbClr val="F95D07"/>
                </a:solidFill>
                <a:latin typeface="PT Sans"/>
              </a:rPr>
              <a:t>implementation is not limited to an accounting project. The project has impacts on the </a:t>
            </a:r>
            <a:r>
              <a:rPr lang="en-US" sz="2000" b="1" dirty="0" smtClean="0">
                <a:solidFill>
                  <a:srgbClr val="F95D07"/>
                </a:solidFill>
                <a:latin typeface="PT Sans"/>
              </a:rPr>
              <a:t>organization, </a:t>
            </a:r>
            <a:r>
              <a:rPr lang="en-US" sz="2000" b="1" dirty="0">
                <a:solidFill>
                  <a:srgbClr val="F95D07"/>
                </a:solidFill>
                <a:latin typeface="PT Sans"/>
              </a:rPr>
              <a:t>on the </a:t>
            </a:r>
            <a:r>
              <a:rPr lang="en-US" sz="2000" b="1" u="sng" dirty="0">
                <a:solidFill>
                  <a:srgbClr val="F95D07"/>
                </a:solidFill>
                <a:latin typeface="PT Sans"/>
              </a:rPr>
              <a:t>Risks and Finance functions, on the production of accounting, regulatory and prudential reporting</a:t>
            </a:r>
            <a:r>
              <a:rPr lang="en-US" sz="2000" b="1" dirty="0">
                <a:solidFill>
                  <a:srgbClr val="F95D07"/>
                </a:solidFill>
                <a:latin typeface="PT Sans"/>
              </a:rPr>
              <a:t>, on all business sectors and activities</a:t>
            </a:r>
            <a:r>
              <a:rPr lang="en-US" sz="2000" b="1" dirty="0" smtClean="0">
                <a:solidFill>
                  <a:srgbClr val="F95D07"/>
                </a:solidFill>
                <a:latin typeface="PT Sans"/>
              </a:rPr>
              <a:t>.”</a:t>
            </a:r>
          </a:p>
        </p:txBody>
      </p:sp>
    </p:spTree>
    <p:extLst>
      <p:ext uri="{BB962C8B-B14F-4D97-AF65-F5344CB8AC3E}">
        <p14:creationId xmlns:p14="http://schemas.microsoft.com/office/powerpoint/2010/main" val="374301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INSURANCE CONTRACTS - IFRS 17</a:t>
            </a:r>
            <a:endParaRPr lang="en-US" b="1" dirty="0"/>
          </a:p>
        </p:txBody>
      </p:sp>
      <p:pic>
        <p:nvPicPr>
          <p:cNvPr id="1026" name="Picture 2" descr="http://ifrs17-solvency2.nl/wp-content/uploads/2019/09/Implementation-Timeline-Nov17-768x4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594" y="744584"/>
            <a:ext cx="8743405" cy="54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712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540034" y="718458"/>
            <a:ext cx="8651966" cy="6036208"/>
          </a:xfrm>
          <a:prstGeom prst="rect">
            <a:avLst/>
          </a:prstGeom>
        </p:spPr>
      </p:pic>
    </p:spTree>
    <p:extLst>
      <p:ext uri="{BB962C8B-B14F-4D97-AF65-F5344CB8AC3E}">
        <p14:creationId xmlns:p14="http://schemas.microsoft.com/office/powerpoint/2010/main" val="3637718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CREDIT RISK AHEAD</a:t>
            </a:r>
            <a:endParaRPr lang="en-US" dirty="0"/>
          </a:p>
        </p:txBody>
      </p:sp>
      <p:pic>
        <p:nvPicPr>
          <p:cNvPr id="4" name="Picture 3"/>
          <p:cNvPicPr>
            <a:picLocks noChangeAspect="1"/>
          </p:cNvPicPr>
          <p:nvPr/>
        </p:nvPicPr>
        <p:blipFill>
          <a:blip r:embed="rId2"/>
          <a:stretch>
            <a:fillRect/>
          </a:stretch>
        </p:blipFill>
        <p:spPr>
          <a:xfrm>
            <a:off x="3513909" y="705394"/>
            <a:ext cx="8678091" cy="5747900"/>
          </a:xfrm>
          <a:prstGeom prst="rect">
            <a:avLst/>
          </a:prstGeom>
        </p:spPr>
      </p:pic>
    </p:spTree>
    <p:extLst>
      <p:ext uri="{BB962C8B-B14F-4D97-AF65-F5344CB8AC3E}">
        <p14:creationId xmlns:p14="http://schemas.microsoft.com/office/powerpoint/2010/main" val="266043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REGULATOR’S PERSPECTIVE – </a:t>
            </a:r>
            <a:r>
              <a:rPr lang="en-US" sz="2000" dirty="0" smtClean="0"/>
              <a:t>FEDERAL RESERVES</a:t>
            </a:r>
            <a:endParaRPr lang="en-US" sz="2000" dirty="0"/>
          </a:p>
        </p:txBody>
      </p:sp>
      <p:sp>
        <p:nvSpPr>
          <p:cNvPr id="3" name="Content Placeholder 2"/>
          <p:cNvSpPr>
            <a:spLocks noGrp="1"/>
          </p:cNvSpPr>
          <p:nvPr>
            <p:ph idx="1"/>
          </p:nvPr>
        </p:nvSpPr>
        <p:spPr>
          <a:xfrm>
            <a:off x="3709851" y="744583"/>
            <a:ext cx="8020595" cy="5342707"/>
          </a:xfrm>
        </p:spPr>
        <p:txBody>
          <a:bodyPr>
            <a:normAutofit/>
          </a:bodyPr>
          <a:lstStyle/>
          <a:p>
            <a:pPr marL="0" indent="0" algn="just">
              <a:buNone/>
            </a:pPr>
            <a:r>
              <a:rPr lang="en-US" b="1" dirty="0" smtClean="0"/>
              <a:t>“</a:t>
            </a:r>
            <a:r>
              <a:rPr lang="en-US" b="1" dirty="0" smtClean="0">
                <a:solidFill>
                  <a:schemeClr val="tx1"/>
                </a:solidFill>
              </a:rPr>
              <a:t>During </a:t>
            </a:r>
            <a:r>
              <a:rPr lang="en-US" b="1" dirty="0">
                <a:solidFill>
                  <a:schemeClr val="tx1"/>
                </a:solidFill>
              </a:rPr>
              <a:t>recent years, the </a:t>
            </a:r>
            <a:r>
              <a:rPr lang="en-US" b="1" dirty="0">
                <a:solidFill>
                  <a:srgbClr val="00B0F0"/>
                </a:solidFill>
              </a:rPr>
              <a:t>Federal Reserve </a:t>
            </a:r>
            <a:r>
              <a:rPr lang="en-US" b="1" dirty="0">
                <a:solidFill>
                  <a:schemeClr val="tx1"/>
                </a:solidFill>
              </a:rPr>
              <a:t>has increasingly </a:t>
            </a:r>
            <a:r>
              <a:rPr lang="en-US" b="1" dirty="0">
                <a:solidFill>
                  <a:srgbClr val="00B0F0"/>
                </a:solidFill>
              </a:rPr>
              <a:t>emphasized the importance of sound risk management processes and strong internal controls when evaluating the activities of the institutions it supervises</a:t>
            </a:r>
            <a:r>
              <a:rPr lang="en-US" b="1" dirty="0"/>
              <a:t>.  </a:t>
            </a:r>
            <a:endParaRPr lang="en-US" b="1" dirty="0" smtClean="0"/>
          </a:p>
          <a:p>
            <a:pPr marL="0" indent="0" algn="just">
              <a:buNone/>
            </a:pPr>
            <a:r>
              <a:rPr lang="en-US" b="1" u="sng" dirty="0" smtClean="0">
                <a:solidFill>
                  <a:schemeClr val="tx1"/>
                </a:solidFill>
              </a:rPr>
              <a:t>This </a:t>
            </a:r>
            <a:r>
              <a:rPr lang="en-US" b="1" u="sng" dirty="0">
                <a:solidFill>
                  <a:schemeClr val="tx1"/>
                </a:solidFill>
              </a:rPr>
              <a:t>greater emphasis reflects the view that properly managing risks has always been critical to the conduct of safe and sound banking activities and has become even more important as new technologies, product innovation, and the size and speed of financial transactions have changed the nature of banking markets</a:t>
            </a:r>
            <a:r>
              <a:rPr lang="en-US" b="1" dirty="0">
                <a:solidFill>
                  <a:schemeClr val="tx1"/>
                </a:solidFill>
              </a:rPr>
              <a:t>.</a:t>
            </a:r>
            <a:r>
              <a:rPr lang="en-US" b="1" dirty="0"/>
              <a:t>  </a:t>
            </a:r>
            <a:endParaRPr lang="en-US" b="1" dirty="0" smtClean="0"/>
          </a:p>
          <a:p>
            <a:pPr marL="0" indent="0" algn="just">
              <a:buNone/>
            </a:pPr>
            <a:r>
              <a:rPr lang="en-US" b="1" dirty="0" smtClean="0">
                <a:solidFill>
                  <a:schemeClr val="tx1"/>
                </a:solidFill>
              </a:rPr>
              <a:t>Accordingly</a:t>
            </a:r>
            <a:r>
              <a:rPr lang="en-US" b="1" dirty="0">
                <a:solidFill>
                  <a:schemeClr val="tx1"/>
                </a:solidFill>
              </a:rPr>
              <a:t>, </a:t>
            </a:r>
            <a:r>
              <a:rPr lang="en-US" b="1" dirty="0">
                <a:solidFill>
                  <a:srgbClr val="00B0F0"/>
                </a:solidFill>
              </a:rPr>
              <a:t>while an institution's financial performance is an important indicator </a:t>
            </a:r>
            <a:r>
              <a:rPr lang="en-US" b="1" dirty="0" smtClean="0">
                <a:solidFill>
                  <a:schemeClr val="tx1"/>
                </a:solidFill>
              </a:rPr>
              <a:t>of </a:t>
            </a:r>
            <a:r>
              <a:rPr lang="en-US" b="1" dirty="0">
                <a:solidFill>
                  <a:schemeClr val="tx1"/>
                </a:solidFill>
              </a:rPr>
              <a:t>the adequacy of management</a:t>
            </a:r>
            <a:r>
              <a:rPr lang="en-US" b="1" dirty="0"/>
              <a:t>, </a:t>
            </a:r>
            <a:r>
              <a:rPr lang="en-US" b="1" dirty="0" smtClean="0">
                <a:solidFill>
                  <a:srgbClr val="00B0F0"/>
                </a:solidFill>
              </a:rPr>
              <a:t>it is essential that examiners give significant weight to the quality of risk management practices and internal controls </a:t>
            </a:r>
            <a:r>
              <a:rPr lang="en-US" b="1" dirty="0" smtClean="0">
                <a:solidFill>
                  <a:schemeClr val="tx1"/>
                </a:solidFill>
              </a:rPr>
              <a:t>when </a:t>
            </a:r>
            <a:r>
              <a:rPr lang="en-US" b="1" dirty="0">
                <a:solidFill>
                  <a:schemeClr val="tx1"/>
                </a:solidFill>
              </a:rPr>
              <a:t>evaluating the management and overall financial condition of banking </a:t>
            </a:r>
            <a:r>
              <a:rPr lang="en-US" b="1" dirty="0" smtClean="0">
                <a:solidFill>
                  <a:schemeClr val="tx1"/>
                </a:solidFill>
              </a:rPr>
              <a:t>organizations.”</a:t>
            </a:r>
          </a:p>
          <a:p>
            <a:pPr marL="0" indent="0" algn="r">
              <a:buNone/>
            </a:pPr>
            <a:r>
              <a:rPr lang="en-US" sz="1300" b="1" dirty="0"/>
              <a:t>SR 95-51 (</a:t>
            </a:r>
            <a:r>
              <a:rPr lang="en-US" sz="1300" b="1" dirty="0" smtClean="0"/>
              <a:t>SUP)</a:t>
            </a:r>
          </a:p>
          <a:p>
            <a:pPr marL="0" indent="0" algn="r">
              <a:buNone/>
            </a:pPr>
            <a:r>
              <a:rPr lang="en-US" sz="1300" b="1" dirty="0" smtClean="0"/>
              <a:t>DIVISION </a:t>
            </a:r>
            <a:r>
              <a:rPr lang="en-US" sz="1300" b="1" dirty="0"/>
              <a:t>OF </a:t>
            </a:r>
            <a:r>
              <a:rPr lang="en-US" sz="1300" b="1" dirty="0" smtClean="0"/>
              <a:t>BANKING SUPERVISION </a:t>
            </a:r>
            <a:r>
              <a:rPr lang="en-US" sz="1300" b="1" dirty="0"/>
              <a:t>AND REGULATION</a:t>
            </a:r>
            <a:r>
              <a:rPr lang="en-US" sz="1300" b="1" dirty="0" smtClean="0"/>
              <a:t> </a:t>
            </a:r>
          </a:p>
          <a:p>
            <a:pPr marL="0" indent="0" algn="r">
              <a:buNone/>
            </a:pPr>
            <a:r>
              <a:rPr lang="en-US" sz="1300" b="1" dirty="0" smtClean="0"/>
              <a:t>BOARD </a:t>
            </a:r>
            <a:r>
              <a:rPr lang="en-US" sz="1300" b="1" dirty="0"/>
              <a:t>OF </a:t>
            </a:r>
            <a:r>
              <a:rPr lang="en-US" sz="1300" b="1" dirty="0" smtClean="0"/>
              <a:t>GOVERNORS OF THE FEDERAL </a:t>
            </a:r>
            <a:r>
              <a:rPr lang="en-US" sz="1300" b="1" dirty="0"/>
              <a:t>RESERVE SYSTEM</a:t>
            </a:r>
          </a:p>
        </p:txBody>
      </p:sp>
    </p:spTree>
    <p:extLst>
      <p:ext uri="{BB962C8B-B14F-4D97-AF65-F5344CB8AC3E}">
        <p14:creationId xmlns:p14="http://schemas.microsoft.com/office/powerpoint/2010/main" val="136697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 y="1384803"/>
            <a:ext cx="2569461" cy="1143000"/>
          </a:xfrm>
        </p:spPr>
        <p:txBody>
          <a:bodyPr>
            <a:noAutofit/>
          </a:bodyPr>
          <a:lstStyle/>
          <a:p>
            <a:pPr algn="ctr"/>
            <a:r>
              <a:rPr lang="en-US" altLang="en-US" sz="2800" dirty="0" smtClean="0"/>
              <a:t>ERM  - THE COSO / GOVERNANCE INFLUENCE</a:t>
            </a:r>
            <a:endParaRPr lang="en-CA" altLang="en-US" sz="2800" dirty="0"/>
          </a:p>
        </p:txBody>
      </p:sp>
      <p:sp>
        <p:nvSpPr>
          <p:cNvPr id="176132" name="Rectangle 4"/>
          <p:cNvSpPr>
            <a:spLocks noChangeArrowheads="1"/>
          </p:cNvSpPr>
          <p:nvPr/>
        </p:nvSpPr>
        <p:spPr bwMode="auto">
          <a:xfrm>
            <a:off x="214923" y="3200400"/>
            <a:ext cx="2996204" cy="282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tabLst>
                <a:tab pos="5429250" algn="ctr"/>
              </a:tabLst>
              <a:defRPr sz="2400">
                <a:solidFill>
                  <a:schemeClr val="tx1"/>
                </a:solidFill>
                <a:latin typeface="Times" panose="02020603050405020304" pitchFamily="18" charset="0"/>
              </a:defRPr>
            </a:lvl1pPr>
            <a:lvl2pPr marL="742950" indent="-285750" eaLnBrk="0" hangingPunct="0">
              <a:tabLst>
                <a:tab pos="5429250" algn="ctr"/>
              </a:tabLst>
              <a:defRPr sz="2400">
                <a:solidFill>
                  <a:schemeClr val="tx1"/>
                </a:solidFill>
                <a:latin typeface="Times" panose="02020603050405020304" pitchFamily="18" charset="0"/>
              </a:defRPr>
            </a:lvl2pPr>
            <a:lvl3pPr marL="1143000" indent="-228600" eaLnBrk="0" hangingPunct="0">
              <a:tabLst>
                <a:tab pos="5429250" algn="ctr"/>
              </a:tabLst>
              <a:defRPr sz="2400">
                <a:solidFill>
                  <a:schemeClr val="tx1"/>
                </a:solidFill>
                <a:latin typeface="Times" panose="02020603050405020304" pitchFamily="18" charset="0"/>
              </a:defRPr>
            </a:lvl3pPr>
            <a:lvl4pPr marL="1600200" indent="-228600" eaLnBrk="0" hangingPunct="0">
              <a:tabLst>
                <a:tab pos="5429250" algn="ctr"/>
              </a:tabLst>
              <a:defRPr sz="2400">
                <a:solidFill>
                  <a:schemeClr val="tx1"/>
                </a:solidFill>
                <a:latin typeface="Times" panose="02020603050405020304" pitchFamily="18" charset="0"/>
              </a:defRPr>
            </a:lvl4pPr>
            <a:lvl5pPr marL="2057400" indent="-228600" eaLnBrk="0" hangingPunct="0">
              <a:tabLst>
                <a:tab pos="5429250" algn="ctr"/>
              </a:tabLst>
              <a:defRPr sz="2400">
                <a:solidFill>
                  <a:schemeClr val="tx1"/>
                </a:solidFill>
                <a:latin typeface="Times" panose="02020603050405020304" pitchFamily="18" charset="0"/>
              </a:defRPr>
            </a:lvl5pPr>
            <a:lvl6pPr marL="2514600" indent="-228600" eaLnBrk="0" fontAlgn="base" hangingPunct="0">
              <a:spcBef>
                <a:spcPct val="0"/>
              </a:spcBef>
              <a:spcAft>
                <a:spcPct val="0"/>
              </a:spcAft>
              <a:tabLst>
                <a:tab pos="5429250" algn="ctr"/>
              </a:tabLst>
              <a:defRPr sz="2400">
                <a:solidFill>
                  <a:schemeClr val="tx1"/>
                </a:solidFill>
                <a:latin typeface="Times" panose="02020603050405020304" pitchFamily="18" charset="0"/>
              </a:defRPr>
            </a:lvl6pPr>
            <a:lvl7pPr marL="2971800" indent="-228600" eaLnBrk="0" fontAlgn="base" hangingPunct="0">
              <a:spcBef>
                <a:spcPct val="0"/>
              </a:spcBef>
              <a:spcAft>
                <a:spcPct val="0"/>
              </a:spcAft>
              <a:tabLst>
                <a:tab pos="5429250" algn="ctr"/>
              </a:tabLst>
              <a:defRPr sz="2400">
                <a:solidFill>
                  <a:schemeClr val="tx1"/>
                </a:solidFill>
                <a:latin typeface="Times" panose="02020603050405020304" pitchFamily="18" charset="0"/>
              </a:defRPr>
            </a:lvl7pPr>
            <a:lvl8pPr marL="3429000" indent="-228600" eaLnBrk="0" fontAlgn="base" hangingPunct="0">
              <a:spcBef>
                <a:spcPct val="0"/>
              </a:spcBef>
              <a:spcAft>
                <a:spcPct val="0"/>
              </a:spcAft>
              <a:tabLst>
                <a:tab pos="5429250" algn="ctr"/>
              </a:tabLst>
              <a:defRPr sz="2400">
                <a:solidFill>
                  <a:schemeClr val="tx1"/>
                </a:solidFill>
                <a:latin typeface="Times" panose="02020603050405020304" pitchFamily="18" charset="0"/>
              </a:defRPr>
            </a:lvl8pPr>
            <a:lvl9pPr marL="3886200" indent="-228600" eaLnBrk="0" fontAlgn="base" hangingPunct="0">
              <a:spcBef>
                <a:spcPct val="0"/>
              </a:spcBef>
              <a:spcAft>
                <a:spcPct val="0"/>
              </a:spcAft>
              <a:tabLst>
                <a:tab pos="5429250" algn="ctr"/>
              </a:tabLst>
              <a:defRPr sz="2400">
                <a:solidFill>
                  <a:schemeClr val="tx1"/>
                </a:solidFill>
                <a:latin typeface="Times" panose="02020603050405020304" pitchFamily="18" charset="0"/>
              </a:defRPr>
            </a:lvl9pPr>
          </a:lstStyle>
          <a:p>
            <a:pPr marL="0" indent="0" defTabSz="914400" eaLnBrk="1" hangingPunct="1">
              <a:lnSpc>
                <a:spcPct val="90000"/>
              </a:lnSpc>
              <a:spcBef>
                <a:spcPts val="1000"/>
              </a:spcBef>
              <a:buClr>
                <a:schemeClr val="hlink"/>
              </a:buClr>
              <a:buSzPct val="80000"/>
            </a:pPr>
            <a:r>
              <a:rPr lang="en-GB" altLang="en-US" sz="2000" b="1" dirty="0">
                <a:latin typeface="+mn-lt"/>
              </a:rPr>
              <a:t>Entity objectives </a:t>
            </a:r>
            <a:r>
              <a:rPr lang="en-GB" altLang="en-US" sz="2000" b="1" dirty="0" smtClean="0">
                <a:latin typeface="+mn-lt"/>
              </a:rPr>
              <a:t>:</a:t>
            </a:r>
            <a:endParaRPr lang="en-GB" altLang="en-US" sz="2000" b="1" dirty="0">
              <a:latin typeface="+mn-lt"/>
            </a:endParaRPr>
          </a:p>
          <a:p>
            <a:pPr marL="457200" lvl="1" indent="-457200" defTabSz="914400" eaLnBrk="1" hangingPunct="1">
              <a:lnSpc>
                <a:spcPct val="90000"/>
              </a:lnSpc>
              <a:spcBef>
                <a:spcPts val="1000"/>
              </a:spcBef>
              <a:buClr>
                <a:srgbClr val="FDE89B"/>
              </a:buClr>
              <a:buSzPct val="80000"/>
              <a:buFont typeface="Arial" panose="020B0604020202020204" pitchFamily="34" charset="0"/>
              <a:buChar char="•"/>
            </a:pPr>
            <a:r>
              <a:rPr lang="en-GB" altLang="en-US" sz="2000" b="1" u="sng" dirty="0">
                <a:solidFill>
                  <a:srgbClr val="FFFF00"/>
                </a:solidFill>
                <a:latin typeface="+mn-lt"/>
              </a:rPr>
              <a:t>Strategic</a:t>
            </a:r>
            <a:r>
              <a:rPr lang="en-GB" altLang="en-US" sz="2000" b="1" dirty="0">
                <a:latin typeface="+mn-lt"/>
              </a:rPr>
              <a:t> </a:t>
            </a:r>
          </a:p>
          <a:p>
            <a:pPr marL="457200" lvl="1" indent="-457200" defTabSz="914400" eaLnBrk="1" hangingPunct="1">
              <a:lnSpc>
                <a:spcPct val="90000"/>
              </a:lnSpc>
              <a:spcBef>
                <a:spcPts val="1000"/>
              </a:spcBef>
              <a:buClr>
                <a:srgbClr val="FDE89B"/>
              </a:buClr>
              <a:buSzPct val="80000"/>
              <a:buFont typeface="Arial" panose="020B0604020202020204" pitchFamily="34" charset="0"/>
              <a:buChar char="•"/>
            </a:pPr>
            <a:r>
              <a:rPr lang="en-GB" altLang="en-US" sz="2000" b="1" dirty="0">
                <a:latin typeface="+mn-lt"/>
              </a:rPr>
              <a:t>Operations</a:t>
            </a:r>
            <a:endParaRPr lang="en-US" altLang="en-US" sz="2000" b="1" dirty="0">
              <a:latin typeface="+mn-lt"/>
            </a:endParaRPr>
          </a:p>
          <a:p>
            <a:pPr marL="457200" lvl="1" indent="-457200" defTabSz="914400" eaLnBrk="1" hangingPunct="1">
              <a:lnSpc>
                <a:spcPct val="90000"/>
              </a:lnSpc>
              <a:spcBef>
                <a:spcPts val="1000"/>
              </a:spcBef>
              <a:buClr>
                <a:srgbClr val="FDE89B"/>
              </a:buClr>
              <a:buSzPct val="80000"/>
              <a:buFont typeface="Arial" panose="020B0604020202020204" pitchFamily="34" charset="0"/>
              <a:buChar char="•"/>
            </a:pPr>
            <a:r>
              <a:rPr lang="en-GB" altLang="en-US" sz="2000" b="1" dirty="0">
                <a:latin typeface="+mn-lt"/>
              </a:rPr>
              <a:t>Reporting</a:t>
            </a:r>
          </a:p>
          <a:p>
            <a:pPr marL="457200" lvl="1" indent="-457200" defTabSz="914400" eaLnBrk="1" hangingPunct="1">
              <a:lnSpc>
                <a:spcPct val="90000"/>
              </a:lnSpc>
              <a:spcBef>
                <a:spcPts val="1000"/>
              </a:spcBef>
              <a:buClr>
                <a:srgbClr val="FDE89B"/>
              </a:buClr>
              <a:buSzPct val="80000"/>
              <a:buFont typeface="Arial" panose="020B0604020202020204" pitchFamily="34" charset="0"/>
              <a:buChar char="•"/>
            </a:pPr>
            <a:r>
              <a:rPr lang="en-GB" altLang="en-US" sz="2000" b="1" dirty="0">
                <a:latin typeface="+mn-lt"/>
              </a:rPr>
              <a:t>Compliance</a:t>
            </a:r>
            <a:endParaRPr lang="en-CA" altLang="en-US" sz="2000" b="1" dirty="0">
              <a:latin typeface="+mn-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958" y="757646"/>
            <a:ext cx="7775190" cy="5977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7458" r="41480"/>
          <a:stretch/>
        </p:blipFill>
        <p:spPr bwMode="auto">
          <a:xfrm>
            <a:off x="2569461" y="31653"/>
            <a:ext cx="3596208" cy="2732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37" name="Picture 9" descr="N:\GRAPHICS\coso\RISK_CUB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593" y="3532244"/>
            <a:ext cx="1883972" cy="1497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05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TESTING = ERM      CAPITAL/SH VALUE </a:t>
            </a:r>
            <a:endParaRPr lang="en-US" dirty="0"/>
          </a:p>
        </p:txBody>
      </p:sp>
      <p:pic>
        <p:nvPicPr>
          <p:cNvPr id="7" name="Picture 6"/>
          <p:cNvPicPr>
            <a:picLocks noChangeAspect="1"/>
          </p:cNvPicPr>
          <p:nvPr/>
        </p:nvPicPr>
        <p:blipFill rotWithShape="1">
          <a:blip r:embed="rId2"/>
          <a:srcRect t="6578" b="8341"/>
          <a:stretch/>
        </p:blipFill>
        <p:spPr>
          <a:xfrm>
            <a:off x="3579222" y="653143"/>
            <a:ext cx="4937761" cy="3905965"/>
          </a:xfrm>
          <a:prstGeom prst="rect">
            <a:avLst/>
          </a:prstGeom>
        </p:spPr>
      </p:pic>
      <p:pic>
        <p:nvPicPr>
          <p:cNvPr id="8" name="Picture 2" descr="Risk Appetite, the cornerstone of Enterprise Risk Management | PE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846" y="3477026"/>
            <a:ext cx="4119154" cy="338097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5603966" y="1293697"/>
            <a:ext cx="57476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649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 III &amp; IV – INFLUENCE ON ERM</a:t>
            </a:r>
            <a:endParaRPr lang="en-US" dirty="0"/>
          </a:p>
        </p:txBody>
      </p:sp>
      <p:pic>
        <p:nvPicPr>
          <p:cNvPr id="6" name="Picture 2" descr="Basel 4 and the reduction in RWA variability: capital buffers and capital  erosion - Promete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74659" y="1789654"/>
            <a:ext cx="6532581" cy="5068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2090" t="2739" r="2197" b="4483"/>
          <a:stretch/>
        </p:blipFill>
        <p:spPr>
          <a:xfrm>
            <a:off x="3508045" y="107576"/>
            <a:ext cx="2892755" cy="2209072"/>
          </a:xfrm>
          <a:prstGeom prst="rect">
            <a:avLst/>
          </a:prstGeom>
        </p:spPr>
      </p:pic>
    </p:spTree>
    <p:extLst>
      <p:ext uri="{BB962C8B-B14F-4D97-AF65-F5344CB8AC3E}">
        <p14:creationId xmlns:p14="http://schemas.microsoft.com/office/powerpoint/2010/main" val="133801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0591"/>
            <a:ext cx="3252651" cy="4601183"/>
          </a:xfrm>
        </p:spPr>
        <p:txBody>
          <a:bodyPr/>
          <a:lstStyle/>
          <a:p>
            <a:pPr algn="ctr"/>
            <a:r>
              <a:rPr lang="en-US" dirty="0" smtClean="0"/>
              <a:t>RISK MANAGEMENT</a:t>
            </a:r>
            <a:br>
              <a:rPr lang="en-US" dirty="0" smtClean="0"/>
            </a:br>
            <a:r>
              <a:rPr lang="en-US" dirty="0" smtClean="0"/>
              <a:t>- </a:t>
            </a:r>
            <a:br>
              <a:rPr lang="en-US" dirty="0" smtClean="0"/>
            </a:br>
            <a:r>
              <a:rPr lang="en-US" dirty="0"/>
              <a:t>M</a:t>
            </a:r>
            <a:r>
              <a:rPr lang="en-US" dirty="0" smtClean="0"/>
              <a:t>OVE FROM THE TRADITIONAL OUTLOOK!</a:t>
            </a:r>
            <a:endParaRPr lang="en-US" dirty="0"/>
          </a:p>
        </p:txBody>
      </p:sp>
      <p:sp>
        <p:nvSpPr>
          <p:cNvPr id="3" name="Content Placeholder 2"/>
          <p:cNvSpPr>
            <a:spLocks noGrp="1"/>
          </p:cNvSpPr>
          <p:nvPr>
            <p:ph idx="1"/>
          </p:nvPr>
        </p:nvSpPr>
        <p:spPr>
          <a:xfrm>
            <a:off x="3939988" y="379820"/>
            <a:ext cx="7853083" cy="4637314"/>
          </a:xfrm>
        </p:spPr>
        <p:txBody>
          <a:bodyPr>
            <a:normAutofit/>
          </a:bodyPr>
          <a:lstStyle/>
          <a:p>
            <a:pPr marL="0" indent="0" algn="just">
              <a:buNone/>
            </a:pPr>
            <a:r>
              <a:rPr lang="en-US" sz="3200" dirty="0"/>
              <a:t>. . . a </a:t>
            </a:r>
            <a:r>
              <a:rPr lang="en-US" sz="3200" b="1" i="1" u="sng" dirty="0" smtClean="0">
                <a:solidFill>
                  <a:srgbClr val="F95D07"/>
                </a:solidFill>
              </a:rPr>
              <a:t>systematic approach</a:t>
            </a:r>
            <a:r>
              <a:rPr lang="en-US" sz="3200" b="1" i="1" dirty="0" smtClean="0">
                <a:solidFill>
                  <a:srgbClr val="F95D07"/>
                </a:solidFill>
              </a:rPr>
              <a:t> </a:t>
            </a:r>
            <a:r>
              <a:rPr lang="en-US" sz="3200" dirty="0" smtClean="0"/>
              <a:t>enabling </a:t>
            </a:r>
            <a:r>
              <a:rPr lang="en-US" sz="3200" dirty="0"/>
              <a:t>an organization to consider </a:t>
            </a:r>
            <a:r>
              <a:rPr lang="en-US" sz="3200" b="1" i="1" u="sng" dirty="0">
                <a:solidFill>
                  <a:srgbClr val="F95D07"/>
                </a:solidFill>
              </a:rPr>
              <a:t>all factors</a:t>
            </a:r>
            <a:r>
              <a:rPr lang="en-US" sz="3200" b="1" i="1" dirty="0">
                <a:solidFill>
                  <a:srgbClr val="F95D07"/>
                </a:solidFill>
              </a:rPr>
              <a:t> </a:t>
            </a:r>
            <a:r>
              <a:rPr lang="en-US" sz="3200" dirty="0"/>
              <a:t>that threaten </a:t>
            </a:r>
            <a:r>
              <a:rPr lang="en-US" sz="3200" dirty="0" smtClean="0"/>
              <a:t>its ability </a:t>
            </a:r>
            <a:r>
              <a:rPr lang="en-US" sz="3200" dirty="0"/>
              <a:t>to meet </a:t>
            </a:r>
            <a:r>
              <a:rPr lang="en-US" sz="3200" b="1" i="1" u="sng" dirty="0">
                <a:solidFill>
                  <a:srgbClr val="F95D07"/>
                </a:solidFill>
              </a:rPr>
              <a:t>business objectives</a:t>
            </a:r>
            <a:r>
              <a:rPr lang="en-US" sz="3200" b="1" i="1" dirty="0">
                <a:solidFill>
                  <a:srgbClr val="F95D07"/>
                </a:solidFill>
              </a:rPr>
              <a:t> </a:t>
            </a:r>
            <a:r>
              <a:rPr lang="en-US" sz="3200" dirty="0"/>
              <a:t>and </a:t>
            </a:r>
            <a:r>
              <a:rPr lang="en-US" sz="3200" b="1" dirty="0">
                <a:solidFill>
                  <a:srgbClr val="F95D07"/>
                </a:solidFill>
              </a:rPr>
              <a:t>implement</a:t>
            </a:r>
            <a:r>
              <a:rPr lang="en-US" sz="3200" dirty="0"/>
              <a:t> appropriate </a:t>
            </a:r>
            <a:r>
              <a:rPr lang="en-US" sz="3200" b="1" i="1" u="sng" dirty="0">
                <a:solidFill>
                  <a:srgbClr val="F95D07"/>
                </a:solidFill>
              </a:rPr>
              <a:t>risk management </a:t>
            </a:r>
            <a:r>
              <a:rPr lang="en-US" sz="3200" b="1" i="1" u="sng" dirty="0" smtClean="0">
                <a:solidFill>
                  <a:srgbClr val="F95D07"/>
                </a:solidFill>
              </a:rPr>
              <a:t>controls </a:t>
            </a:r>
            <a:r>
              <a:rPr lang="en-US" sz="3200" dirty="0" smtClean="0"/>
              <a:t>according </a:t>
            </a:r>
            <a:r>
              <a:rPr lang="en-US" sz="3200" dirty="0"/>
              <a:t>to the organization’s </a:t>
            </a:r>
            <a:r>
              <a:rPr lang="en-US" sz="3200" b="1" i="1" dirty="0">
                <a:solidFill>
                  <a:srgbClr val="F95D07"/>
                </a:solidFill>
              </a:rPr>
              <a:t>risk appetite</a:t>
            </a:r>
            <a:r>
              <a:rPr lang="en-US" sz="3200" i="1" dirty="0" smtClean="0"/>
              <a:t>.</a:t>
            </a:r>
          </a:p>
          <a:p>
            <a:pPr marL="0" indent="0" algn="just">
              <a:buNone/>
            </a:pPr>
            <a:endParaRPr lang="en-US" i="1" dirty="0"/>
          </a:p>
          <a:p>
            <a:pPr marL="0" indent="0" algn="r">
              <a:buNone/>
            </a:pPr>
            <a:r>
              <a:rPr lang="en-US" sz="1200" dirty="0"/>
              <a:t>STRUCTURING AN ENTERPRISE RISK </a:t>
            </a:r>
            <a:r>
              <a:rPr lang="en-US" sz="1200" dirty="0" smtClean="0"/>
              <a:t>ASSESSMENTPROTOCOL</a:t>
            </a:r>
            <a:r>
              <a:rPr lang="en-US" sz="1200" dirty="0"/>
              <a:t>: TRADITIONAL PRACTICE AND NEW METHODS</a:t>
            </a:r>
          </a:p>
          <a:p>
            <a:pPr marL="0" indent="0" algn="r">
              <a:buNone/>
            </a:pPr>
            <a:r>
              <a:rPr lang="en-US" sz="1200" dirty="0"/>
              <a:t>Mark </a:t>
            </a:r>
            <a:r>
              <a:rPr lang="en-US" sz="1200" dirty="0" err="1"/>
              <a:t>Abkowitz</a:t>
            </a:r>
            <a:endParaRPr lang="en-US" sz="1200" dirty="0"/>
          </a:p>
          <a:p>
            <a:pPr marL="0" indent="0" algn="r">
              <a:buNone/>
            </a:pPr>
            <a:r>
              <a:rPr lang="en-US" sz="1200" dirty="0" err="1"/>
              <a:t>Janey</a:t>
            </a:r>
            <a:r>
              <a:rPr lang="en-US" sz="1200" dirty="0"/>
              <a:t> Camp</a:t>
            </a:r>
          </a:p>
        </p:txBody>
      </p:sp>
      <p:sp>
        <p:nvSpPr>
          <p:cNvPr id="4" name="TextBox 3"/>
          <p:cNvSpPr txBox="1"/>
          <p:nvPr/>
        </p:nvSpPr>
        <p:spPr>
          <a:xfrm>
            <a:off x="4438818" y="5371077"/>
            <a:ext cx="6815199" cy="707886"/>
          </a:xfrm>
          <a:prstGeom prst="rect">
            <a:avLst/>
          </a:prstGeom>
          <a:noFill/>
        </p:spPr>
        <p:txBody>
          <a:bodyPr wrap="none" rtlCol="0">
            <a:spAutoFit/>
          </a:bodyPr>
          <a:lstStyle/>
          <a:p>
            <a:r>
              <a:rPr lang="en-US" sz="2000" b="1" dirty="0" smtClean="0">
                <a:solidFill>
                  <a:srgbClr val="002060"/>
                </a:solidFill>
              </a:rPr>
              <a:t>RISK MANAGEMENT WHICH DOESN’T INFORM STRATEGY </a:t>
            </a:r>
          </a:p>
          <a:p>
            <a:pPr algn="ctr"/>
            <a:r>
              <a:rPr lang="en-US" sz="2000" b="1" dirty="0" smtClean="0">
                <a:solidFill>
                  <a:srgbClr val="002060"/>
                </a:solidFill>
              </a:rPr>
              <a:t>IS A WASTE OF RESOURCES - </a:t>
            </a:r>
            <a:r>
              <a:rPr lang="en-US" sz="2000" b="1" dirty="0" err="1" smtClean="0">
                <a:solidFill>
                  <a:srgbClr val="002060"/>
                </a:solidFill>
              </a:rPr>
              <a:t>NextLeveL</a:t>
            </a:r>
            <a:endParaRPr lang="en-US" sz="2000" b="1" dirty="0">
              <a:solidFill>
                <a:srgbClr val="002060"/>
              </a:solidFill>
            </a:endParaRPr>
          </a:p>
        </p:txBody>
      </p:sp>
      <p:sp>
        <p:nvSpPr>
          <p:cNvPr id="5" name="Rectangle 4"/>
          <p:cNvSpPr/>
          <p:nvPr/>
        </p:nvSpPr>
        <p:spPr>
          <a:xfrm>
            <a:off x="3939988" y="5017134"/>
            <a:ext cx="7557247" cy="1464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153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AML/CFT/KYC COMPLINACE - RBA</a:t>
            </a:r>
            <a:endParaRPr lang="en-US" dirty="0"/>
          </a:p>
        </p:txBody>
      </p:sp>
      <p:pic>
        <p:nvPicPr>
          <p:cNvPr id="4" name="Picture 3"/>
          <p:cNvPicPr>
            <a:picLocks noChangeAspect="1"/>
          </p:cNvPicPr>
          <p:nvPr/>
        </p:nvPicPr>
        <p:blipFill>
          <a:blip r:embed="rId2"/>
          <a:stretch>
            <a:fillRect/>
          </a:stretch>
        </p:blipFill>
        <p:spPr>
          <a:xfrm>
            <a:off x="3553097" y="627018"/>
            <a:ext cx="8638903" cy="5394960"/>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7836340" y="2959424"/>
            <a:ext cx="1949116" cy="13836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845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123837"/>
            <a:ext cx="3174273" cy="4601183"/>
          </a:xfrm>
        </p:spPr>
        <p:txBody>
          <a:bodyPr/>
          <a:lstStyle/>
          <a:p>
            <a:pPr algn="ctr"/>
            <a:r>
              <a:rPr lang="en-US" dirty="0" smtClean="0"/>
              <a:t>THE RESPONSE </a:t>
            </a:r>
            <a:br>
              <a:rPr lang="en-US" dirty="0" smtClean="0"/>
            </a:br>
            <a:r>
              <a:rPr lang="en-US" dirty="0" smtClean="0"/>
              <a:t>– </a:t>
            </a:r>
            <a:br>
              <a:rPr lang="en-US" dirty="0" smtClean="0"/>
            </a:br>
            <a:r>
              <a:rPr lang="en-US" dirty="0" smtClean="0"/>
              <a:t>DYNAMIC AND FLEXIBLE RISK MANAGEMENT</a:t>
            </a:r>
            <a:endParaRPr lang="en-US" dirty="0"/>
          </a:p>
        </p:txBody>
      </p:sp>
      <p:pic>
        <p:nvPicPr>
          <p:cNvPr id="4" name="Picture 3"/>
          <p:cNvPicPr>
            <a:picLocks noChangeAspect="1"/>
          </p:cNvPicPr>
          <p:nvPr/>
        </p:nvPicPr>
        <p:blipFill rotWithShape="1">
          <a:blip r:embed="rId2"/>
          <a:srcRect t="5932"/>
          <a:stretch/>
        </p:blipFill>
        <p:spPr>
          <a:xfrm>
            <a:off x="3357153" y="0"/>
            <a:ext cx="8834847" cy="6385951"/>
          </a:xfrm>
          <a:prstGeom prst="rect">
            <a:avLst/>
          </a:prstGeom>
        </p:spPr>
      </p:pic>
      <p:sp>
        <p:nvSpPr>
          <p:cNvPr id="3" name="TextBox 2"/>
          <p:cNvSpPr txBox="1"/>
          <p:nvPr/>
        </p:nvSpPr>
        <p:spPr>
          <a:xfrm>
            <a:off x="3788228" y="6385951"/>
            <a:ext cx="1902059" cy="307777"/>
          </a:xfrm>
          <a:prstGeom prst="rect">
            <a:avLst/>
          </a:prstGeom>
          <a:noFill/>
        </p:spPr>
        <p:txBody>
          <a:bodyPr wrap="none" rtlCol="0">
            <a:spAutoFit/>
          </a:bodyPr>
          <a:lstStyle/>
          <a:p>
            <a:r>
              <a:rPr lang="en-US" sz="1400" b="1" dirty="0" smtClean="0"/>
              <a:t>(SOURCE: McKINSEY)</a:t>
            </a:r>
            <a:endParaRPr lang="en-US" sz="1400" b="1" dirty="0"/>
          </a:p>
        </p:txBody>
      </p:sp>
    </p:spTree>
    <p:extLst>
      <p:ext uri="{BB962C8B-B14F-4D97-AF65-F5344CB8AC3E}">
        <p14:creationId xmlns:p14="http://schemas.microsoft.com/office/powerpoint/2010/main" val="311658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7" y="993209"/>
            <a:ext cx="3252651" cy="4601183"/>
          </a:xfrm>
        </p:spPr>
        <p:txBody>
          <a:bodyPr/>
          <a:lstStyle/>
          <a:p>
            <a:r>
              <a:rPr lang="en-US" dirty="0" smtClean="0">
                <a:solidFill>
                  <a:schemeClr val="bg1"/>
                </a:solidFill>
              </a:rPr>
              <a:t>DYNAMIC </a:t>
            </a:r>
            <a:br>
              <a:rPr lang="en-US" dirty="0" smtClean="0">
                <a:solidFill>
                  <a:schemeClr val="bg1"/>
                </a:solidFill>
              </a:rPr>
            </a:br>
            <a:r>
              <a:rPr lang="en-US" dirty="0" smtClean="0">
                <a:solidFill>
                  <a:schemeClr val="bg1"/>
                </a:solidFill>
              </a:rPr>
              <a:t>&amp; </a:t>
            </a:r>
            <a:br>
              <a:rPr lang="en-US" dirty="0" smtClean="0">
                <a:solidFill>
                  <a:schemeClr val="bg1"/>
                </a:solidFill>
              </a:rPr>
            </a:br>
            <a:r>
              <a:rPr lang="en-US" dirty="0" smtClean="0">
                <a:solidFill>
                  <a:schemeClr val="bg1"/>
                </a:solidFill>
              </a:rPr>
              <a:t>INTEGRATED RISK MANAGEMENT</a:t>
            </a:r>
            <a:endParaRPr lang="en-US" dirty="0">
              <a:solidFill>
                <a:schemeClr val="bg1"/>
              </a:solidFill>
            </a:endParaRPr>
          </a:p>
        </p:txBody>
      </p:sp>
      <p:pic>
        <p:nvPicPr>
          <p:cNvPr id="5" name="Picture 4"/>
          <p:cNvPicPr>
            <a:picLocks noChangeAspect="1"/>
          </p:cNvPicPr>
          <p:nvPr/>
        </p:nvPicPr>
        <p:blipFill rotWithShape="1">
          <a:blip r:embed="rId2"/>
          <a:srcRect t="5183"/>
          <a:stretch/>
        </p:blipFill>
        <p:spPr>
          <a:xfrm>
            <a:off x="3636199" y="426503"/>
            <a:ext cx="8555801" cy="5734593"/>
          </a:xfrm>
          <a:prstGeom prst="rect">
            <a:avLst/>
          </a:prstGeom>
        </p:spPr>
      </p:pic>
    </p:spTree>
    <p:extLst>
      <p:ext uri="{BB962C8B-B14F-4D97-AF65-F5344CB8AC3E}">
        <p14:creationId xmlns:p14="http://schemas.microsoft.com/office/powerpoint/2010/main" val="752183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2410" b="70352"/>
          <a:stretch/>
        </p:blipFill>
        <p:spPr>
          <a:xfrm>
            <a:off x="0" y="1"/>
            <a:ext cx="6635261" cy="6084710"/>
          </a:xfr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827" r="59558" b="22469"/>
          <a:stretch/>
        </p:blipFill>
        <p:spPr>
          <a:xfrm>
            <a:off x="8567437" y="95956"/>
            <a:ext cx="3624563" cy="598875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87209"/>
          <a:stretch/>
        </p:blipFill>
        <p:spPr>
          <a:xfrm>
            <a:off x="0" y="6084710"/>
            <a:ext cx="12192000" cy="773290"/>
          </a:xfrm>
          <a:prstGeom prst="rect">
            <a:avLst/>
          </a:prstGeom>
        </p:spPr>
      </p:pic>
    </p:spTree>
    <p:extLst>
      <p:ext uri="{BB962C8B-B14F-4D97-AF65-F5344CB8AC3E}">
        <p14:creationId xmlns:p14="http://schemas.microsoft.com/office/powerpoint/2010/main" val="3330160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a:t/>
            </a:r>
            <a:br>
              <a:rPr lang="en-US" dirty="0"/>
            </a:br>
            <a:r>
              <a:rPr lang="en-US" dirty="0" smtClean="0">
                <a:solidFill>
                  <a:srgbClr val="F95D07"/>
                </a:solidFill>
              </a:rPr>
              <a:t>CONTACTS</a:t>
            </a:r>
            <a:endParaRPr lang="en-US" dirty="0">
              <a:solidFill>
                <a:srgbClr val="F95D07"/>
              </a:solidFill>
            </a:endParaRPr>
          </a:p>
        </p:txBody>
      </p:sp>
      <p:sp>
        <p:nvSpPr>
          <p:cNvPr id="4" name="Rectangle 3"/>
          <p:cNvSpPr>
            <a:spLocks noGrp="1" noChangeArrowheads="1"/>
          </p:cNvSpPr>
          <p:nvPr>
            <p:ph idx="1"/>
          </p:nvPr>
        </p:nvSpPr>
        <p:spPr>
          <a:xfrm>
            <a:off x="4068972" y="2351942"/>
            <a:ext cx="7367451" cy="2860765"/>
          </a:xfrm>
        </p:spPr>
        <p:txBody>
          <a:bodyPr rtlCol="0">
            <a:noAutofit/>
          </a:bodyPr>
          <a:lstStyle/>
          <a:p>
            <a:pPr marL="97155" indent="0">
              <a:buNone/>
              <a:defRPr/>
            </a:pPr>
            <a:r>
              <a:rPr lang="en-US" sz="2800" b="1" dirty="0" smtClean="0">
                <a:latin typeface="Agency FB" panose="020B0503020202020204" pitchFamily="34" charset="0"/>
              </a:rPr>
              <a:t>Hubert </a:t>
            </a:r>
            <a:r>
              <a:rPr lang="en-US" sz="2800" b="1" dirty="0">
                <a:latin typeface="Agency FB" panose="020B0503020202020204" pitchFamily="34" charset="0"/>
              </a:rPr>
              <a:t>Edwards, MBA (Hons), FCCA, LLB (Hons)</a:t>
            </a:r>
            <a:r>
              <a:rPr lang="en-US" sz="2800" dirty="0">
                <a:latin typeface="Agency FB" panose="020B0503020202020204" pitchFamily="34" charset="0"/>
              </a:rPr>
              <a:t> </a:t>
            </a:r>
          </a:p>
          <a:p>
            <a:pPr marL="554355" indent="-457200">
              <a:defRPr/>
            </a:pPr>
            <a:r>
              <a:rPr lang="en-US" sz="2800" b="1" dirty="0" smtClean="0">
                <a:latin typeface="Agency FB" panose="020B0503020202020204" pitchFamily="34" charset="0"/>
              </a:rPr>
              <a:t>Email</a:t>
            </a:r>
            <a:r>
              <a:rPr lang="en-US" sz="2800" b="1" dirty="0">
                <a:latin typeface="Agency FB" panose="020B0503020202020204" pitchFamily="34" charset="0"/>
              </a:rPr>
              <a:t>: </a:t>
            </a:r>
            <a:r>
              <a:rPr lang="en-US" sz="2800" b="1" dirty="0">
                <a:latin typeface="Agency FB" panose="020B0503020202020204" pitchFamily="34" charset="0"/>
                <a:hlinkClick r:id="rId2"/>
              </a:rPr>
              <a:t>hubertwedwards@gmail.com</a:t>
            </a:r>
            <a:r>
              <a:rPr lang="en-US" sz="2800" b="1" dirty="0">
                <a:latin typeface="Agency FB" panose="020B0503020202020204" pitchFamily="34" charset="0"/>
              </a:rPr>
              <a:t> </a:t>
            </a:r>
            <a:r>
              <a:rPr lang="en-US" sz="2800" b="1" dirty="0" smtClean="0">
                <a:latin typeface="Agency FB" panose="020B0503020202020204" pitchFamily="34" charset="0"/>
              </a:rPr>
              <a:t> </a:t>
            </a:r>
          </a:p>
          <a:p>
            <a:pPr marL="554355" indent="-457200">
              <a:defRPr/>
            </a:pPr>
            <a:r>
              <a:rPr lang="en-US" sz="2800" b="1" dirty="0" smtClean="0">
                <a:solidFill>
                  <a:srgbClr val="F95D07"/>
                </a:solidFill>
                <a:latin typeface="Agency FB" panose="020B0503020202020204" pitchFamily="34" charset="0"/>
                <a:hlinkClick r:id="rId3"/>
              </a:rPr>
              <a:t>info@nlsoutionsbahamas.com</a:t>
            </a:r>
            <a:endParaRPr lang="en-US" sz="2800" b="1" dirty="0" smtClean="0">
              <a:solidFill>
                <a:srgbClr val="F95D07"/>
              </a:solidFill>
              <a:latin typeface="Agency FB" panose="020B0503020202020204" pitchFamily="34" charset="0"/>
            </a:endParaRPr>
          </a:p>
          <a:p>
            <a:pPr marL="97155" indent="0">
              <a:buNone/>
              <a:defRPr/>
            </a:pPr>
            <a:endParaRPr lang="en-029" sz="2800" dirty="0">
              <a:latin typeface="Agency FB" panose="020B0503020202020204" pitchFamily="34" charset="0"/>
            </a:endParaRPr>
          </a:p>
          <a:p>
            <a:pPr marL="554355" indent="-457200">
              <a:defRPr/>
            </a:pPr>
            <a:r>
              <a:rPr lang="en-US" sz="2800" b="1" dirty="0" smtClean="0">
                <a:latin typeface="Agency FB" panose="020B0503020202020204" pitchFamily="34" charset="0"/>
              </a:rPr>
              <a:t>Telephone</a:t>
            </a:r>
            <a:r>
              <a:rPr lang="en-US" sz="2800" b="1" dirty="0">
                <a:latin typeface="Agency FB" panose="020B0503020202020204" pitchFamily="34" charset="0"/>
              </a:rPr>
              <a:t>: (242) </a:t>
            </a:r>
            <a:r>
              <a:rPr lang="en-US" sz="2800" b="1" dirty="0" smtClean="0">
                <a:latin typeface="Agency FB" panose="020B0503020202020204" pitchFamily="34" charset="0"/>
              </a:rPr>
              <a:t>376-8951</a:t>
            </a:r>
            <a:endParaRPr lang="en-US" sz="2800" b="1" dirty="0">
              <a:latin typeface="Agency FB" panose="020B0503020202020204" pitchFamily="34" charset="0"/>
            </a:endParaRPr>
          </a:p>
          <a:p>
            <a:pPr marL="97155" indent="0">
              <a:buNone/>
              <a:defRPr/>
            </a:pPr>
            <a:endParaRPr lang="en-US" sz="2800" b="1" dirty="0" smtClean="0">
              <a:latin typeface="Agency FB" panose="020B0503020202020204" pitchFamily="34" charset="0"/>
            </a:endParaRPr>
          </a:p>
          <a:p>
            <a:pPr marL="554355" indent="-457200">
              <a:defRPr/>
            </a:pPr>
            <a:r>
              <a:rPr lang="en-US" sz="2800" b="1" dirty="0" smtClean="0">
                <a:latin typeface="Agency FB" panose="020B0503020202020204" pitchFamily="34" charset="0"/>
              </a:rPr>
              <a:t>Website: </a:t>
            </a:r>
            <a:r>
              <a:rPr lang="en-US" sz="2800" b="1" dirty="0" smtClean="0">
                <a:solidFill>
                  <a:srgbClr val="F95D07"/>
                </a:solidFill>
                <a:latin typeface="Agency FB" panose="020B0503020202020204" pitchFamily="34" charset="0"/>
                <a:hlinkClick r:id="rId4"/>
              </a:rPr>
              <a:t>www.nlsolutionsbahamas.com</a:t>
            </a:r>
            <a:r>
              <a:rPr lang="en-US" sz="2800" b="1" u="heavy" dirty="0" smtClean="0"/>
              <a:t>                       </a:t>
            </a:r>
            <a:endParaRPr lang="en-US" altLang="en-US" sz="2800" dirty="0"/>
          </a:p>
          <a:p>
            <a:pPr marL="0" indent="0">
              <a:buNone/>
              <a:defRPr/>
            </a:pPr>
            <a:endParaRPr lang="en-US" altLang="en-US" sz="2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1490" y="1771988"/>
            <a:ext cx="1210340" cy="1159909"/>
          </a:xfrm>
          <a:prstGeom prst="rect">
            <a:avLst/>
          </a:prstGeom>
        </p:spPr>
      </p:pic>
      <p:sp>
        <p:nvSpPr>
          <p:cNvPr id="3" name="Rectangle 2"/>
          <p:cNvSpPr/>
          <p:nvPr/>
        </p:nvSpPr>
        <p:spPr>
          <a:xfrm>
            <a:off x="3918857" y="796834"/>
            <a:ext cx="7419703" cy="5212080"/>
          </a:xfrm>
          <a:prstGeom prst="rect">
            <a:avLst/>
          </a:prstGeom>
          <a:noFill/>
          <a:ln w="28575">
            <a:solidFill>
              <a:srgbClr val="F95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402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34546" y="912046"/>
            <a:ext cx="2753446" cy="4704215"/>
          </a:xfrm>
        </p:spPr>
        <p:txBody>
          <a:bodyPr>
            <a:normAutofit fontScale="90000"/>
          </a:bodyPr>
          <a:lstStyle/>
          <a:p>
            <a:pPr algn="ctr"/>
            <a:r>
              <a:rPr lang="en-US" altLang="en-US" dirty="0"/>
              <a:t>ERM </a:t>
            </a:r>
            <a:r>
              <a:rPr lang="en-US" altLang="en-US" dirty="0" smtClean="0"/>
              <a:t>DEFINED  - COSO</a:t>
            </a:r>
            <a:br>
              <a:rPr lang="en-US" altLang="en-US" dirty="0" smtClean="0"/>
            </a:br>
            <a:r>
              <a:rPr lang="en-US" altLang="en-US" dirty="0" smtClean="0"/>
              <a:t/>
            </a:r>
            <a:br>
              <a:rPr lang="en-US" altLang="en-US" dirty="0" smtClean="0"/>
            </a:br>
            <a:r>
              <a:rPr lang="en-US" altLang="en-US" dirty="0" smtClean="0"/>
              <a:t>****</a:t>
            </a:r>
            <a:br>
              <a:rPr lang="en-US" altLang="en-US" dirty="0" smtClean="0"/>
            </a:br>
            <a:r>
              <a:rPr lang="en-US" altLang="en-US" dirty="0"/>
              <a:t/>
            </a:r>
            <a:br>
              <a:rPr lang="en-US" altLang="en-US" dirty="0"/>
            </a:br>
            <a:r>
              <a:rPr lang="en-US" altLang="en-US" dirty="0" smtClean="0"/>
              <a:t>BE STRATEGIC, KILL THE SILOS OR SUFFER!</a:t>
            </a:r>
            <a:endParaRPr lang="en-US" altLang="en-US" dirty="0"/>
          </a:p>
        </p:txBody>
      </p:sp>
      <p:sp>
        <p:nvSpPr>
          <p:cNvPr id="16387" name="Rectangle 3"/>
          <p:cNvSpPr>
            <a:spLocks noGrp="1" noChangeArrowheads="1"/>
          </p:cNvSpPr>
          <p:nvPr>
            <p:ph type="body" idx="1"/>
          </p:nvPr>
        </p:nvSpPr>
        <p:spPr>
          <a:xfrm>
            <a:off x="3442447" y="268942"/>
            <a:ext cx="8749553" cy="5347319"/>
          </a:xfrm>
          <a:noFill/>
          <a:ln/>
        </p:spPr>
        <p:txBody>
          <a:bodyPr>
            <a:normAutofit/>
          </a:bodyPr>
          <a:lstStyle/>
          <a:p>
            <a:pPr marL="0" indent="0" algn="just">
              <a:buNone/>
            </a:pPr>
            <a:r>
              <a:rPr lang="en-US" altLang="en-US" sz="3600" b="1" i="1" dirty="0" smtClean="0"/>
              <a:t>“…a </a:t>
            </a:r>
            <a:r>
              <a:rPr lang="en-US" altLang="en-US" sz="3600" b="1" i="1" dirty="0"/>
              <a:t>process, effected by an entity's board of directors, management and other personnel, </a:t>
            </a:r>
            <a:r>
              <a:rPr lang="en-US" altLang="en-US" sz="3600" b="1" i="1" u="sng" dirty="0">
                <a:solidFill>
                  <a:srgbClr val="F95D07"/>
                </a:solidFill>
              </a:rPr>
              <a:t>applied in strategy setting and across the enterprise</a:t>
            </a:r>
            <a:r>
              <a:rPr lang="en-US" altLang="en-US" sz="3600" b="1" i="1" dirty="0"/>
              <a:t>, designed to identify potential events that may affect the entity, and manage risks to be within its risk appetite, </a:t>
            </a:r>
            <a:r>
              <a:rPr lang="en-US" altLang="en-US" sz="3600" b="1" i="1" u="sng" dirty="0">
                <a:solidFill>
                  <a:srgbClr val="F95D07"/>
                </a:solidFill>
              </a:rPr>
              <a:t>to provide reasonable assurance regarding the achievement of entity objectives</a:t>
            </a:r>
            <a:r>
              <a:rPr lang="en-US" altLang="en-US" sz="3600" b="1" i="1" dirty="0" smtClean="0"/>
              <a:t>.”</a:t>
            </a:r>
            <a:endParaRPr lang="en-US" altLang="en-US" sz="3600" b="1" i="1" dirty="0"/>
          </a:p>
          <a:p>
            <a:pPr marL="0" indent="0" algn="r">
              <a:buNone/>
            </a:pPr>
            <a:r>
              <a:rPr lang="en-US" altLang="en-US" sz="1500" b="1" i="1" dirty="0"/>
              <a:t>Source:  </a:t>
            </a:r>
            <a:r>
              <a:rPr lang="en-US" altLang="en-US" sz="1500" b="1" i="1" u="sng" dirty="0"/>
              <a:t>COSO Enterprise Risk Management – Integrated Framework</a:t>
            </a:r>
            <a:r>
              <a:rPr lang="en-US" altLang="en-US" sz="1500" b="1" i="1" dirty="0"/>
              <a:t>.  2004. COSO.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0" y="6259093"/>
            <a:ext cx="597361" cy="558403"/>
          </a:xfrm>
          <a:prstGeom prst="rect">
            <a:avLst/>
          </a:prstGeom>
        </p:spPr>
      </p:pic>
      <p:sp>
        <p:nvSpPr>
          <p:cNvPr id="5" name="TextBox 4"/>
          <p:cNvSpPr txBox="1"/>
          <p:nvPr/>
        </p:nvSpPr>
        <p:spPr>
          <a:xfrm>
            <a:off x="3442447" y="5751261"/>
            <a:ext cx="8453020" cy="1015663"/>
          </a:xfrm>
          <a:prstGeom prst="rect">
            <a:avLst/>
          </a:prstGeom>
          <a:noFill/>
        </p:spPr>
        <p:txBody>
          <a:bodyPr wrap="none" rtlCol="0">
            <a:spAutoFit/>
          </a:bodyPr>
          <a:lstStyle/>
          <a:p>
            <a:r>
              <a:rPr lang="en-US" sz="2000" b="1" dirty="0" smtClean="0">
                <a:solidFill>
                  <a:srgbClr val="002060"/>
                </a:solidFill>
              </a:rPr>
              <a:t>RISK MANAGEMENT IS ALL ABOUT VALUE PROTECTION AND CREATION.</a:t>
            </a:r>
          </a:p>
          <a:p>
            <a:pPr algn="ctr"/>
            <a:r>
              <a:rPr lang="en-US" sz="2000" b="1" dirty="0" smtClean="0">
                <a:solidFill>
                  <a:srgbClr val="002060"/>
                </a:solidFill>
              </a:rPr>
              <a:t>ANYTHING OTHERWISE IS AN INACCURATE PERSPECTIVE - </a:t>
            </a:r>
            <a:r>
              <a:rPr lang="en-US" sz="2000" b="1" dirty="0" err="1">
                <a:solidFill>
                  <a:srgbClr val="002060"/>
                </a:solidFill>
              </a:rPr>
              <a:t>NextLeveL</a:t>
            </a:r>
            <a:endParaRPr lang="en-US" sz="2000" b="1" dirty="0">
              <a:solidFill>
                <a:srgbClr val="002060"/>
              </a:solidFill>
            </a:endParaRPr>
          </a:p>
          <a:p>
            <a:pPr algn="ctr"/>
            <a:endParaRPr lang="en-US" sz="2000" b="1" dirty="0">
              <a:solidFill>
                <a:srgbClr val="002060"/>
              </a:solidFill>
            </a:endParaRPr>
          </a:p>
        </p:txBody>
      </p:sp>
      <p:sp>
        <p:nvSpPr>
          <p:cNvPr id="6" name="Rectangle 5"/>
          <p:cNvSpPr/>
          <p:nvPr/>
        </p:nvSpPr>
        <p:spPr>
          <a:xfrm>
            <a:off x="3500368" y="5535756"/>
            <a:ext cx="8337177" cy="1002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94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HORIZON SCANNING </a:t>
            </a:r>
            <a:r>
              <a:rPr lang="en-US" dirty="0"/>
              <a:t/>
            </a:r>
            <a:br>
              <a:rPr lang="en-US" dirty="0"/>
            </a:br>
            <a:r>
              <a:rPr lang="en-US" dirty="0" smtClean="0"/>
              <a:t>          -</a:t>
            </a:r>
            <a:br>
              <a:rPr lang="en-US" dirty="0" smtClean="0"/>
            </a:br>
            <a:r>
              <a:rPr lang="en-US" sz="2000" dirty="0" smtClean="0"/>
              <a:t>(SOURCE: WORLD ECONOMIC FORUM)</a:t>
            </a:r>
            <a:br>
              <a:rPr lang="en-US" sz="2000" dirty="0" smtClean="0"/>
            </a:br>
            <a:r>
              <a:rPr lang="en-US" sz="2000" dirty="0"/>
              <a:t/>
            </a:r>
            <a:br>
              <a:rPr lang="en-US" sz="2000" dirty="0"/>
            </a:br>
            <a:r>
              <a:rPr lang="en-US" dirty="0" smtClean="0"/>
              <a:t>THIS IS OUR WORLD!</a:t>
            </a:r>
            <a:endParaRPr lang="en-US" dirty="0"/>
          </a:p>
        </p:txBody>
      </p:sp>
      <p:pic>
        <p:nvPicPr>
          <p:cNvPr id="4" name="Picture 3"/>
          <p:cNvPicPr>
            <a:picLocks noChangeAspect="1"/>
          </p:cNvPicPr>
          <p:nvPr/>
        </p:nvPicPr>
        <p:blipFill rotWithShape="1">
          <a:blip r:embed="rId2"/>
          <a:srcRect t="6983"/>
          <a:stretch/>
        </p:blipFill>
        <p:spPr>
          <a:xfrm>
            <a:off x="3686463" y="739589"/>
            <a:ext cx="8505537" cy="54460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473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 SCANNING </a:t>
            </a:r>
            <a:br>
              <a:rPr lang="en-US" dirty="0"/>
            </a:br>
            <a:r>
              <a:rPr lang="en-US" dirty="0"/>
              <a:t>       -</a:t>
            </a:r>
            <a:br>
              <a:rPr lang="en-US" dirty="0"/>
            </a:br>
            <a:r>
              <a:rPr lang="en-US" dirty="0"/>
              <a:t>WORLD ECONOMIC FORUM</a:t>
            </a:r>
          </a:p>
        </p:txBody>
      </p:sp>
      <p:pic>
        <p:nvPicPr>
          <p:cNvPr id="4" name="Picture 3"/>
          <p:cNvPicPr>
            <a:picLocks noChangeAspect="1"/>
          </p:cNvPicPr>
          <p:nvPr/>
        </p:nvPicPr>
        <p:blipFill rotWithShape="1">
          <a:blip r:embed="rId2"/>
          <a:srcRect l="2576" t="3822" r="5301"/>
          <a:stretch/>
        </p:blipFill>
        <p:spPr>
          <a:xfrm>
            <a:off x="3711388" y="927463"/>
            <a:ext cx="8480612" cy="403642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195765" y="5424865"/>
            <a:ext cx="7216021" cy="1015663"/>
          </a:xfrm>
          <a:prstGeom prst="rect">
            <a:avLst/>
          </a:prstGeom>
          <a:noFill/>
        </p:spPr>
        <p:txBody>
          <a:bodyPr wrap="square" rtlCol="0">
            <a:spAutoFit/>
          </a:bodyPr>
          <a:lstStyle/>
          <a:p>
            <a:pPr algn="ctr"/>
            <a:r>
              <a:rPr lang="en-US" sz="2000" b="1" dirty="0" smtClean="0">
                <a:solidFill>
                  <a:srgbClr val="002060"/>
                </a:solidFill>
              </a:rPr>
              <a:t>IGNORE BIG PICTURE EXPOSURES AND TRENDS </a:t>
            </a:r>
          </a:p>
          <a:p>
            <a:pPr algn="ctr"/>
            <a:r>
              <a:rPr lang="en-US" sz="2000" b="1" dirty="0" smtClean="0">
                <a:solidFill>
                  <a:srgbClr val="002060"/>
                </a:solidFill>
              </a:rPr>
              <a:t>AT YOUR PERIL. MANY ARE SIMPLY LEADING  MACRO INDICATORS OF WHAT YOU WILL FACE SOON - </a:t>
            </a:r>
            <a:r>
              <a:rPr lang="en-US" sz="2000" b="1" dirty="0" err="1" smtClean="0">
                <a:solidFill>
                  <a:srgbClr val="002060"/>
                </a:solidFill>
              </a:rPr>
              <a:t>NextLeveL</a:t>
            </a:r>
            <a:endParaRPr lang="en-US" sz="2000" b="1" dirty="0">
              <a:solidFill>
                <a:srgbClr val="002060"/>
              </a:solidFill>
            </a:endParaRPr>
          </a:p>
        </p:txBody>
      </p:sp>
      <p:sp>
        <p:nvSpPr>
          <p:cNvPr id="6" name="Rectangle 5"/>
          <p:cNvSpPr/>
          <p:nvPr/>
        </p:nvSpPr>
        <p:spPr>
          <a:xfrm>
            <a:off x="3854539" y="5200522"/>
            <a:ext cx="7557247" cy="1464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47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RISK UNIVERSE</a:t>
            </a:r>
            <a:endParaRPr lang="en-US" dirty="0"/>
          </a:p>
        </p:txBody>
      </p:sp>
      <p:pic>
        <p:nvPicPr>
          <p:cNvPr id="4" name="Picture 3"/>
          <p:cNvPicPr>
            <a:picLocks noChangeAspect="1"/>
          </p:cNvPicPr>
          <p:nvPr/>
        </p:nvPicPr>
        <p:blipFill>
          <a:blip r:embed="rId2"/>
          <a:stretch>
            <a:fillRect/>
          </a:stretch>
        </p:blipFill>
        <p:spPr>
          <a:xfrm>
            <a:off x="3654153" y="0"/>
            <a:ext cx="8537847" cy="5499846"/>
          </a:xfrm>
          <a:prstGeom prst="rect">
            <a:avLst/>
          </a:prstGeom>
        </p:spPr>
      </p:pic>
      <p:pic>
        <p:nvPicPr>
          <p:cNvPr id="1026" name="Picture 2" descr="Four tips for managing catastrophic risk—Comment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644" y="4373743"/>
            <a:ext cx="3384459" cy="22522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limate change and COVID-19: Does global warming fuel pandem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6660" y="350837"/>
            <a:ext cx="2143125" cy="2133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The Quest for a Pandemic Pill | The New Yorker"/>
          <p:cNvPicPr>
            <a:picLocks noChangeAspect="1" noChangeArrowheads="1"/>
          </p:cNvPicPr>
          <p:nvPr/>
        </p:nvPicPr>
        <p:blipFill rotWithShape="1">
          <a:blip r:embed="rId5">
            <a:extLst>
              <a:ext uri="{28A0092B-C50C-407E-A947-70E740481C1C}">
                <a14:useLocalDpi xmlns:a14="http://schemas.microsoft.com/office/drawing/2010/main" val="0"/>
              </a:ext>
            </a:extLst>
          </a:blip>
          <a:srcRect r="18961"/>
          <a:stretch/>
        </p:blipFill>
        <p:spPr bwMode="auto">
          <a:xfrm>
            <a:off x="9604375" y="5068389"/>
            <a:ext cx="2470059" cy="16769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9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RISK DRIVERS OF NOTE </a:t>
            </a:r>
            <a:br>
              <a:rPr lang="en-US" dirty="0" smtClean="0"/>
            </a:br>
            <a:r>
              <a:rPr lang="en-US" dirty="0" smtClean="0"/>
              <a:t>-</a:t>
            </a:r>
            <a:br>
              <a:rPr lang="en-US" dirty="0" smtClean="0"/>
            </a:br>
            <a:r>
              <a:rPr lang="en-US" dirty="0" smtClean="0"/>
              <a:t>“GLOBAL” DRIVERS</a:t>
            </a:r>
            <a:br>
              <a:rPr lang="en-US" dirty="0" smtClean="0"/>
            </a:br>
            <a:r>
              <a:rPr lang="en-US" dirty="0"/>
              <a:t/>
            </a:r>
            <a:br>
              <a:rPr lang="en-US" dirty="0"/>
            </a:br>
            <a:r>
              <a:rPr lang="en-US" sz="2000" dirty="0">
                <a:solidFill>
                  <a:srgbClr val="FF0000"/>
                </a:solidFill>
              </a:rPr>
              <a:t>(</a:t>
            </a:r>
            <a:r>
              <a:rPr lang="en-US" sz="2000" b="1" dirty="0">
                <a:solidFill>
                  <a:srgbClr val="FF0000"/>
                </a:solidFill>
              </a:rPr>
              <a:t>S&amp;P Global</a:t>
            </a:r>
            <a:r>
              <a:rPr lang="en-US" sz="2000" dirty="0">
                <a:solidFill>
                  <a:srgbClr val="FF0000"/>
                </a:solidFill>
              </a:rPr>
              <a:t>)</a:t>
            </a:r>
            <a:r>
              <a:rPr lang="en-US" dirty="0"/>
              <a:t/>
            </a:r>
            <a:br>
              <a:rPr lang="en-US" dirty="0"/>
            </a:br>
            <a:endParaRPr lang="en-US" dirty="0"/>
          </a:p>
        </p:txBody>
      </p:sp>
      <p:sp>
        <p:nvSpPr>
          <p:cNvPr id="4" name="Content Placeholder 2"/>
          <p:cNvSpPr txBox="1">
            <a:spLocks/>
          </p:cNvSpPr>
          <p:nvPr/>
        </p:nvSpPr>
        <p:spPr>
          <a:xfrm>
            <a:off x="3448594" y="770709"/>
            <a:ext cx="8743406" cy="532964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70000"/>
              </a:lnSpc>
            </a:pPr>
            <a:endParaRPr lang="en-US" sz="1800" b="1" dirty="0" smtClean="0"/>
          </a:p>
          <a:p>
            <a:pPr>
              <a:lnSpc>
                <a:spcPct val="70000"/>
              </a:lnSpc>
            </a:pPr>
            <a:endParaRPr lang="en-US" sz="1800" b="1" dirty="0"/>
          </a:p>
          <a:p>
            <a:pPr>
              <a:lnSpc>
                <a:spcPct val="70000"/>
              </a:lnSpc>
            </a:pPr>
            <a:r>
              <a:rPr lang="en-US" sz="1800" b="1" dirty="0" smtClean="0"/>
              <a:t>Key </a:t>
            </a:r>
            <a:r>
              <a:rPr lang="en-US" sz="1800" b="1" dirty="0"/>
              <a:t>Risk #</a:t>
            </a:r>
            <a:r>
              <a:rPr lang="en-US" sz="1800" b="1" dirty="0" smtClean="0"/>
              <a:t>1: Economic </a:t>
            </a:r>
            <a:r>
              <a:rPr lang="en-US" sz="1800" b="1" dirty="0"/>
              <a:t>Disruption From COVID-19 Gets Worse Or Lasts Longer</a:t>
            </a:r>
          </a:p>
          <a:p>
            <a:pPr>
              <a:lnSpc>
                <a:spcPct val="70000"/>
              </a:lnSpc>
            </a:pPr>
            <a:endParaRPr lang="en-US" sz="1800" b="1" dirty="0" smtClean="0"/>
          </a:p>
          <a:p>
            <a:pPr>
              <a:lnSpc>
                <a:spcPct val="70000"/>
              </a:lnSpc>
            </a:pPr>
            <a:r>
              <a:rPr lang="en-US" sz="1800" b="1" dirty="0" smtClean="0"/>
              <a:t>Short-Term </a:t>
            </a:r>
            <a:r>
              <a:rPr lang="en-US" sz="1800" b="1" dirty="0"/>
              <a:t>Support To </a:t>
            </a:r>
            <a:r>
              <a:rPr lang="en-US" sz="1800" b="1" dirty="0" smtClean="0"/>
              <a:t>Borrowers </a:t>
            </a:r>
            <a:r>
              <a:rPr lang="en-US" sz="1800" b="1" dirty="0"/>
              <a:t>May Leave Longer-Term Overhangs</a:t>
            </a:r>
          </a:p>
          <a:p>
            <a:pPr>
              <a:lnSpc>
                <a:spcPct val="70000"/>
              </a:lnSpc>
            </a:pPr>
            <a:endParaRPr lang="en-US" sz="1800" b="1" dirty="0" smtClean="0"/>
          </a:p>
          <a:p>
            <a:pPr>
              <a:lnSpc>
                <a:spcPct val="70000"/>
              </a:lnSpc>
            </a:pPr>
            <a:r>
              <a:rPr lang="en-US" sz="1800" b="1" dirty="0" smtClean="0"/>
              <a:t>Digital disruption</a:t>
            </a:r>
            <a:r>
              <a:rPr lang="en-US" sz="1800" b="1" dirty="0"/>
              <a:t> </a:t>
            </a:r>
            <a:r>
              <a:rPr lang="en-US" sz="1800" b="1" dirty="0" smtClean="0"/>
              <a:t> - risk, competitive implications, opportunities</a:t>
            </a:r>
            <a:endParaRPr lang="en-US" sz="1800" b="1" dirty="0"/>
          </a:p>
          <a:p>
            <a:pPr>
              <a:lnSpc>
                <a:spcPct val="70000"/>
              </a:lnSpc>
            </a:pPr>
            <a:endParaRPr lang="en-US" sz="1800" b="1" dirty="0" smtClean="0"/>
          </a:p>
          <a:p>
            <a:pPr>
              <a:lnSpc>
                <a:spcPct val="70000"/>
              </a:lnSpc>
            </a:pPr>
            <a:r>
              <a:rPr lang="en-US" sz="1800" b="1" dirty="0" smtClean="0"/>
              <a:t>Geopolitics : </a:t>
            </a:r>
            <a:r>
              <a:rPr lang="en-US" sz="1800" dirty="0"/>
              <a:t>Economic nationalism and geopolitical tensions constitute one of the top risks</a:t>
            </a:r>
            <a:endParaRPr lang="en-US" sz="1800" b="1" dirty="0"/>
          </a:p>
          <a:p>
            <a:endParaRPr lang="en-US" sz="1800" b="1" dirty="0" smtClean="0"/>
          </a:p>
          <a:p>
            <a:r>
              <a:rPr lang="en-US" sz="1800" b="1" dirty="0" smtClean="0"/>
              <a:t>PANDEMIC AND FINANCIAL CRISIS – Credit and Liquidity / Asset Quality</a:t>
            </a:r>
          </a:p>
          <a:p>
            <a:endParaRPr lang="en-US" sz="1800" b="1" dirty="0" smtClean="0"/>
          </a:p>
          <a:p>
            <a:pPr algn="just"/>
            <a:r>
              <a:rPr lang="en-US" sz="1800" b="1" dirty="0"/>
              <a:t>EM vulnerability</a:t>
            </a:r>
            <a:r>
              <a:rPr lang="en-US" sz="1800" dirty="0"/>
              <a:t>: Emerging market banking systems are exposed, by varying degrees, to local economies' heavy reliance on external funding, concentration on specific sectors (such as the hospitality sector or industrial or service exports to developed countries) or commodities (such as oil or gas). Another vulnerability in some countries is the lack of government capacity to continue providing meaningful </a:t>
            </a:r>
            <a:r>
              <a:rPr lang="en-US" sz="1800" dirty="0" smtClean="0"/>
              <a:t>support. </a:t>
            </a:r>
          </a:p>
          <a:p>
            <a:pPr algn="just"/>
            <a:endParaRPr lang="en-US" sz="1800" dirty="0" smtClean="0"/>
          </a:p>
          <a:p>
            <a:pPr algn="just"/>
            <a:r>
              <a:rPr lang="en-US" sz="1800" b="1" dirty="0" smtClean="0"/>
              <a:t>ESG</a:t>
            </a:r>
            <a:r>
              <a:rPr lang="en-US" sz="1800" b="1" dirty="0"/>
              <a:t>: </a:t>
            </a:r>
            <a:r>
              <a:rPr lang="en-US" sz="1800" dirty="0"/>
              <a:t>Investors and their stakeholders now demand more clarity on environmental, social, and governance (ESG) issues for decision-making</a:t>
            </a:r>
          </a:p>
          <a:p>
            <a:endParaRPr lang="en-US" sz="3200" b="1" dirty="0" smtClean="0"/>
          </a:p>
          <a:p>
            <a:pPr marL="0" indent="0">
              <a:buFont typeface="Arial" panose="020B0604020202020204" pitchFamily="34" charset="0"/>
              <a:buNone/>
            </a:pPr>
            <a:endParaRPr lang="en-US" b="1" dirty="0" smtClean="0"/>
          </a:p>
          <a:p>
            <a:endParaRPr lang="en-US" b="1" dirty="0"/>
          </a:p>
        </p:txBody>
      </p:sp>
    </p:spTree>
    <p:extLst>
      <p:ext uri="{BB962C8B-B14F-4D97-AF65-F5344CB8AC3E}">
        <p14:creationId xmlns:p14="http://schemas.microsoft.com/office/powerpoint/2010/main" val="1876444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MAPPING RISK</a:t>
            </a:r>
            <a:r>
              <a:rPr lang="en-US" dirty="0"/>
              <a:t/>
            </a:r>
            <a:br>
              <a:rPr lang="en-US" dirty="0"/>
            </a:br>
            <a:r>
              <a:rPr lang="en-US" dirty="0" smtClean="0"/>
              <a:t>- </a:t>
            </a:r>
            <a:br>
              <a:rPr lang="en-US" dirty="0" smtClean="0"/>
            </a:br>
            <a:r>
              <a:rPr lang="en-US" dirty="0" smtClean="0"/>
              <a:t>(ECB)</a:t>
            </a:r>
            <a:br>
              <a:rPr lang="en-US" dirty="0" smtClean="0"/>
            </a:br>
            <a:r>
              <a:rPr lang="en-US" dirty="0"/>
              <a:t/>
            </a:r>
            <a:br>
              <a:rPr lang="en-US" dirty="0"/>
            </a:br>
            <a:r>
              <a:rPr lang="en-US" dirty="0" smtClean="0"/>
              <a:t>A COMFIRMING PERSPECTIVE</a:t>
            </a:r>
            <a:endParaRPr lang="en-US" dirty="0"/>
          </a:p>
        </p:txBody>
      </p:sp>
      <p:pic>
        <p:nvPicPr>
          <p:cNvPr id="4" name="Picture 3"/>
          <p:cNvPicPr>
            <a:picLocks noChangeAspect="1"/>
          </p:cNvPicPr>
          <p:nvPr/>
        </p:nvPicPr>
        <p:blipFill rotWithShape="1">
          <a:blip r:embed="rId2"/>
          <a:srcRect l="9584"/>
          <a:stretch/>
        </p:blipFill>
        <p:spPr>
          <a:xfrm>
            <a:off x="3513909" y="699247"/>
            <a:ext cx="8678091" cy="5778988"/>
          </a:xfrm>
          <a:prstGeom prst="rect">
            <a:avLst/>
          </a:prstGeom>
        </p:spPr>
      </p:pic>
      <p:sp>
        <p:nvSpPr>
          <p:cNvPr id="5" name="Oval 4"/>
          <p:cNvSpPr/>
          <p:nvPr/>
        </p:nvSpPr>
        <p:spPr>
          <a:xfrm rot="20885506">
            <a:off x="4493621" y="3711810"/>
            <a:ext cx="1815739" cy="9646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20885506">
            <a:off x="4512053" y="2322307"/>
            <a:ext cx="2495716" cy="12142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0885506">
            <a:off x="9109165" y="3106394"/>
            <a:ext cx="1815739" cy="9646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188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OTHER DRIVERS</a:t>
            </a:r>
            <a:endParaRPr lang="en-US" dirty="0"/>
          </a:p>
        </p:txBody>
      </p:sp>
      <p:sp>
        <p:nvSpPr>
          <p:cNvPr id="4" name="Content Placeholder 2"/>
          <p:cNvSpPr txBox="1">
            <a:spLocks/>
          </p:cNvSpPr>
          <p:nvPr/>
        </p:nvSpPr>
        <p:spPr>
          <a:xfrm>
            <a:off x="3448594" y="682537"/>
            <a:ext cx="8743406" cy="574504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3200" b="1" dirty="0" smtClean="0"/>
              <a:t>EMERGENCE OF NEW PRODUCTS &amp; SERVICES - DIGITIZATION</a:t>
            </a:r>
          </a:p>
          <a:p>
            <a:r>
              <a:rPr lang="en-US" sz="3200" b="1" dirty="0" smtClean="0"/>
              <a:t>CRYPTO CURRENCIES AND BLOCK CHAIN TECHNOLOGY</a:t>
            </a:r>
          </a:p>
          <a:p>
            <a:endParaRPr lang="en-US" sz="3200" b="1" dirty="0" smtClean="0"/>
          </a:p>
          <a:p>
            <a:r>
              <a:rPr lang="en-US" sz="3200" b="1" dirty="0" smtClean="0">
                <a:solidFill>
                  <a:srgbClr val="FFC000"/>
                </a:solidFill>
              </a:rPr>
              <a:t>CYBER SECURITY RISK</a:t>
            </a:r>
          </a:p>
          <a:p>
            <a:r>
              <a:rPr lang="en-US" sz="3200" b="1" dirty="0" smtClean="0">
                <a:solidFill>
                  <a:srgbClr val="FFC000"/>
                </a:solidFill>
              </a:rPr>
              <a:t>EMERGENCE OF FINTECHS OR FINTECH LIKE ENTITIIES</a:t>
            </a:r>
          </a:p>
          <a:p>
            <a:endParaRPr lang="en-US" sz="3200" b="1" dirty="0" smtClean="0"/>
          </a:p>
          <a:p>
            <a:r>
              <a:rPr lang="en-US" sz="3200" b="1" dirty="0" smtClean="0"/>
              <a:t> CONVERGENCE BETWEEN FRAUD  vs. AML</a:t>
            </a:r>
          </a:p>
          <a:p>
            <a:r>
              <a:rPr lang="en-US" sz="3200" b="1" dirty="0" smtClean="0"/>
              <a:t>ENFORCEMENT  - CORPORATE GOVERNANCE AND MANAGEMENT</a:t>
            </a:r>
          </a:p>
          <a:p>
            <a:endParaRPr lang="en-US" sz="3200" b="1" dirty="0" smtClean="0"/>
          </a:p>
          <a:p>
            <a:r>
              <a:rPr lang="en-US" sz="3200" b="1" dirty="0" smtClean="0"/>
              <a:t>CONVERGENCE OF GOVERNANCE – RISK - COMPLIANCE (GRC)</a:t>
            </a:r>
          </a:p>
          <a:p>
            <a:r>
              <a:rPr lang="en-US" sz="3200" b="1" dirty="0"/>
              <a:t>EUROPEAN UNION AND POTENTIAL BLACK LISTING</a:t>
            </a:r>
          </a:p>
          <a:p>
            <a:endParaRPr lang="en-US" sz="3200" b="1" dirty="0" smtClean="0"/>
          </a:p>
          <a:p>
            <a:r>
              <a:rPr lang="en-US" sz="3200" b="1" dirty="0" smtClean="0">
                <a:solidFill>
                  <a:srgbClr val="FFC000"/>
                </a:solidFill>
              </a:rPr>
              <a:t>IFRS 9</a:t>
            </a:r>
          </a:p>
          <a:p>
            <a:r>
              <a:rPr lang="en-US" sz="3200" b="1" dirty="0" smtClean="0">
                <a:solidFill>
                  <a:srgbClr val="FFC000"/>
                </a:solidFill>
              </a:rPr>
              <a:t>IFRS 17 – INSURANCE  CONTRACTS</a:t>
            </a:r>
          </a:p>
          <a:p>
            <a:pPr marL="0" indent="0">
              <a:buNone/>
            </a:pPr>
            <a:endParaRPr lang="en-US" sz="3200" b="1" dirty="0" smtClean="0"/>
          </a:p>
          <a:p>
            <a:r>
              <a:rPr lang="en-US" sz="3200" b="1" dirty="0" smtClean="0"/>
              <a:t>AML/CFT COMPLIANCE</a:t>
            </a:r>
          </a:p>
          <a:p>
            <a:r>
              <a:rPr lang="en-US" sz="3200" b="1" dirty="0" smtClean="0"/>
              <a:t>RECOVERY AND RESOLUTION PLANNING</a:t>
            </a:r>
          </a:p>
          <a:p>
            <a:pPr marL="0" indent="0">
              <a:buFont typeface="Arial" panose="020B0604020202020204" pitchFamily="34" charset="0"/>
              <a:buNone/>
            </a:pPr>
            <a:endParaRPr lang="en-US" b="1" dirty="0" smtClean="0"/>
          </a:p>
          <a:p>
            <a:endParaRPr lang="en-US" b="1" dirty="0"/>
          </a:p>
        </p:txBody>
      </p:sp>
    </p:spTree>
    <p:extLst>
      <p:ext uri="{BB962C8B-B14F-4D97-AF65-F5344CB8AC3E}">
        <p14:creationId xmlns:p14="http://schemas.microsoft.com/office/powerpoint/2010/main" val="1320228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1787</TotalTime>
  <Words>849</Words>
  <Application>Microsoft Office PowerPoint</Application>
  <PresentationFormat>Widescreen</PresentationFormat>
  <Paragraphs>93</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Agency FB</vt:lpstr>
      <vt:lpstr>Arial</vt:lpstr>
      <vt:lpstr>Calibri</vt:lpstr>
      <vt:lpstr>Corbel</vt:lpstr>
      <vt:lpstr>PT Sans</vt:lpstr>
      <vt:lpstr>Wingdings 2</vt:lpstr>
      <vt:lpstr>Frame</vt:lpstr>
      <vt:lpstr>PowerPoint Presentation</vt:lpstr>
      <vt:lpstr>RISK MANAGEMENT -  MOVE FROM THE TRADITIONAL OUTLOOK!</vt:lpstr>
      <vt:lpstr>ERM DEFINED  - COSO  ****  BE STRATEGIC, KILL THE SILOS OR SUFFER!</vt:lpstr>
      <vt:lpstr>HORIZON SCANNING            - (SOURCE: WORLD ECONOMIC FORUM)  THIS IS OUR WORLD!</vt:lpstr>
      <vt:lpstr>HORIZON SCANNING         - WORLD ECONOMIC FORUM</vt:lpstr>
      <vt:lpstr>THE RISK UNIVERSE</vt:lpstr>
      <vt:lpstr>RISK DRIVERS OF NOTE  - “GLOBAL” DRIVERS  (S&amp;P Global) </vt:lpstr>
      <vt:lpstr>MAPPING RISK -  (ECB)  A COMFIRMING PERSPECTIVE</vt:lpstr>
      <vt:lpstr>SOME OTHER DRIVERS</vt:lpstr>
      <vt:lpstr>US AML ACT 2020 -  LOOK OUT FOR SHADES OF PATRIOT ACT!</vt:lpstr>
      <vt:lpstr>VULNERABILITIES FOR 2021 -  THIS IS NOT JUST ABOUT FINANCIAL SERVICES!</vt:lpstr>
      <vt:lpstr>IFRS – 9 …. EXPECTED CREDIT LOSS</vt:lpstr>
      <vt:lpstr>INSURANCE CONTRACTS - IFRS 17</vt:lpstr>
      <vt:lpstr>PowerPoint Presentation</vt:lpstr>
      <vt:lpstr>THE CREDIT RISK AHEAD</vt:lpstr>
      <vt:lpstr>A REGULATOR’S PERSPECTIVE – FEDERAL RESERVES</vt:lpstr>
      <vt:lpstr>ERM  - THE COSO / GOVERNANCE INFLUENCE</vt:lpstr>
      <vt:lpstr>STRESS TESTING = ERM      CAPITAL/SH VALUE </vt:lpstr>
      <vt:lpstr>BASEL III &amp; IV – INFLUENCE ON ERM</vt:lpstr>
      <vt:lpstr>AML/CFT/KYC COMPLINACE - RBA</vt:lpstr>
      <vt:lpstr>THE RESPONSE  –  DYNAMIC AND FLEXIBLE RISK MANAGEMENT</vt:lpstr>
      <vt:lpstr>DYNAMIC  &amp;  INTEGRATED RISK MANAGEMENT</vt:lpstr>
      <vt:lpstr>PowerPoint Presentation</vt:lpstr>
      <vt:lpstr>  CONTACTS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Hubert Edwards</dc:creator>
  <cp:lastModifiedBy>Hubert Edwards</cp:lastModifiedBy>
  <cp:revision>39</cp:revision>
  <dcterms:created xsi:type="dcterms:W3CDTF">2021-01-28T17:49:36Z</dcterms:created>
  <dcterms:modified xsi:type="dcterms:W3CDTF">2021-02-10T23:34:37Z</dcterms:modified>
</cp:coreProperties>
</file>