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3"/>
  </p:notesMasterIdLst>
  <p:sldIdLst>
    <p:sldId id="256" r:id="rId2"/>
    <p:sldId id="262" r:id="rId3"/>
    <p:sldId id="261" r:id="rId4"/>
    <p:sldId id="257" r:id="rId5"/>
    <p:sldId id="267" r:id="rId6"/>
    <p:sldId id="264" r:id="rId7"/>
    <p:sldId id="265" r:id="rId8"/>
    <p:sldId id="263" r:id="rId9"/>
    <p:sldId id="266" r:id="rId10"/>
    <p:sldId id="268"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598" autoAdjust="0"/>
  </p:normalViewPr>
  <p:slideViewPr>
    <p:cSldViewPr snapToGrid="0">
      <p:cViewPr varScale="1">
        <p:scale>
          <a:sx n="81" d="100"/>
          <a:sy n="81" d="100"/>
        </p:scale>
        <p:origin x="744"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8E7F4-AF4F-48B8-A0CF-F905714C04DE}" type="datetimeFigureOut">
              <a:rPr lang="en-BS" smtClean="0"/>
              <a:t>03/02/2021</a:t>
            </a:fld>
            <a:endParaRPr lang="en-B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1AB54-2309-4387-811B-72F54B9FF584}" type="slidenum">
              <a:rPr lang="en-BS" smtClean="0"/>
              <a:t>‹#›</a:t>
            </a:fld>
            <a:endParaRPr lang="en-BS"/>
          </a:p>
        </p:txBody>
      </p:sp>
    </p:spTree>
    <p:extLst>
      <p:ext uri="{BB962C8B-B14F-4D97-AF65-F5344CB8AC3E}">
        <p14:creationId xmlns:p14="http://schemas.microsoft.com/office/powerpoint/2010/main" val="78626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1</a:t>
            </a:fld>
            <a:endParaRPr lang="en-BS"/>
          </a:p>
        </p:txBody>
      </p:sp>
    </p:spTree>
    <p:extLst>
      <p:ext uri="{BB962C8B-B14F-4D97-AF65-F5344CB8AC3E}">
        <p14:creationId xmlns:p14="http://schemas.microsoft.com/office/powerpoint/2010/main" val="3456901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BS" dirty="0"/>
              <a:t>The BFSB team continues to work assiduously, collaborating with policy makers and regulators to address any concerns that are raised by industry. We are committed to executing on our mandate of advocacy and creating a greater awareness of The Bahamas as a responsible international financial centre. Should you require any assistance, do not hesitate to contact us. </a:t>
            </a:r>
            <a:endParaRPr lang="en-BS" altLang="en-BS" dirty="0"/>
          </a:p>
          <a:p>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10</a:t>
            </a:fld>
            <a:endParaRPr lang="en-BS"/>
          </a:p>
        </p:txBody>
      </p:sp>
    </p:spTree>
    <p:extLst>
      <p:ext uri="{BB962C8B-B14F-4D97-AF65-F5344CB8AC3E}">
        <p14:creationId xmlns:p14="http://schemas.microsoft.com/office/powerpoint/2010/main" val="189413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be providing a brief update on key initiatives, in particular international initiatives, that we need to be aware of which are expected to have some implications for the Financial Services Sector. </a:t>
            </a:r>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2</a:t>
            </a:fld>
            <a:endParaRPr lang="en-BS"/>
          </a:p>
        </p:txBody>
      </p:sp>
    </p:spTree>
    <p:extLst>
      <p:ext uri="{BB962C8B-B14F-4D97-AF65-F5344CB8AC3E}">
        <p14:creationId xmlns:p14="http://schemas.microsoft.com/office/powerpoint/2010/main" val="33414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start by highlighting that we ended the year 2020 with good news of the removal of The Bahamas from the FATF listing on the 18</a:t>
            </a:r>
            <a:r>
              <a:rPr lang="en-US" baseline="30000" dirty="0"/>
              <a:t>th</a:t>
            </a:r>
            <a:r>
              <a:rPr lang="en-US" dirty="0"/>
              <a:t> December, 2020. The Bahamas is no longer subject to the FATF’s increased monitoring process. However, over the next few months, we will be subject to peer reviews to ensure that there is more than just technical compliance with respect to the FATF Recommendations. So, we have to watch this space. </a:t>
            </a:r>
          </a:p>
          <a:p>
            <a:r>
              <a:rPr lang="en-US" dirty="0"/>
              <a:t>Since the EU indicated that The Bahamas was placed on its AML listing based on the FATF Grey list, we need to watch to see how they move in their delisting process.</a:t>
            </a:r>
          </a:p>
          <a:p>
            <a:r>
              <a:rPr lang="en-US" dirty="0"/>
              <a:t>We note that the Competent Authority, which is the Attorney General’s Office, continues to engage with EU officials, making the case for The Bahamas’ removal from the EU’s blacklist.  </a:t>
            </a:r>
          </a:p>
          <a:p>
            <a:r>
              <a:rPr lang="en-US" dirty="0"/>
              <a:t>So, We remain hopeful. </a:t>
            </a:r>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3</a:t>
            </a:fld>
            <a:endParaRPr lang="en-BS"/>
          </a:p>
        </p:txBody>
      </p:sp>
    </p:spTree>
    <p:extLst>
      <p:ext uri="{BB962C8B-B14F-4D97-AF65-F5344CB8AC3E}">
        <p14:creationId xmlns:p14="http://schemas.microsoft.com/office/powerpoint/2010/main" val="4032875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was also an amendment to the Penal Code which was passed in November of last year, addressing a loophole in the existing tax evasion framework. You would recall that there was an earlier amendment to the Penal Code in 2018, which creates the offense of tax evasion; criminalizing tax evasion against Bahamian tax authorities that affect The Bahamas’ general revenue, but not that which affected other countries. </a:t>
            </a:r>
          </a:p>
          <a:p>
            <a:r>
              <a:rPr lang="en-US" dirty="0"/>
              <a:t>It was an area where there were simply too many questions about our ability to comply with and implement the FATF mandate…that all countries should have effective, meaningful, efficient measures in place to investigate and prosecute foreign tax crimes committed from within The Bahamas.</a:t>
            </a:r>
          </a:p>
          <a:p>
            <a:r>
              <a:rPr lang="en-US" dirty="0"/>
              <a:t>So section 357B addresses this concern.  </a:t>
            </a:r>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4</a:t>
            </a:fld>
            <a:endParaRPr lang="en-BS"/>
          </a:p>
        </p:txBody>
      </p:sp>
    </p:spTree>
    <p:extLst>
      <p:ext uri="{BB962C8B-B14F-4D97-AF65-F5344CB8AC3E}">
        <p14:creationId xmlns:p14="http://schemas.microsoft.com/office/powerpoint/2010/main" val="99894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I thought it important to mention that the U.S. introduced sweeping Anti-Money Laundering legislation as part of the National Defense Authorization Act for fiscal Year 2021, on the 1</a:t>
            </a:r>
            <a:r>
              <a:rPr lang="en-US" baseline="30000" dirty="0"/>
              <a:t>st</a:t>
            </a:r>
            <a:r>
              <a:rPr lang="en-US" dirty="0"/>
              <a:t> January, 2021. Of note, is the provisions in the Act designed to foster information sharing and cooperation with foreign AML/CFT regulatory and enforcement authorities. Under this Act, the Secretary of the Treasury is directed to work with foreign counterparts, the Financial Action Task Force, the International Monetary Fund, the World Bank, the Egmont Group of Financial Intelligence Units, the OECD, the Basel Committee on Banking Supervision, and the United Nations, to promote stronger AML frameworks and enforcement of AML laws.</a:t>
            </a:r>
          </a:p>
          <a:p>
            <a:r>
              <a:rPr lang="en-US" dirty="0"/>
              <a:t>And there are also provisions in the Act which provides for enhanced subpoena authority over foreign bank with U.S. Correspondent Accounts. The Act authorizes the Secretary of the Treasury or the U.S. Attorney General to subpoena any records, including records stored outside the United States, relating to the correspondent account or any account at the foreign bank that are the subject of a U.S. criminal investigation, or any investigation of AML violations, or a civil forfeiture action or the like. </a:t>
            </a:r>
          </a:p>
          <a:p>
            <a:r>
              <a:rPr lang="en-US" dirty="0"/>
              <a:t>This Act put in place more stringent measures than what had already existed under the PATRIOT Act, so this legislation is one that you should try to familiarize yourself with, particularly those with correspondent banking relationship with U.S. Financial Institutions. </a:t>
            </a:r>
          </a:p>
        </p:txBody>
      </p:sp>
      <p:sp>
        <p:nvSpPr>
          <p:cNvPr id="4" name="Slide Number Placeholder 3"/>
          <p:cNvSpPr>
            <a:spLocks noGrp="1"/>
          </p:cNvSpPr>
          <p:nvPr>
            <p:ph type="sldNum" sz="quarter" idx="5"/>
          </p:nvPr>
        </p:nvSpPr>
        <p:spPr/>
        <p:txBody>
          <a:bodyPr/>
          <a:lstStyle/>
          <a:p>
            <a:fld id="{5041AB54-2309-4387-811B-72F54B9FF584}" type="slidenum">
              <a:rPr lang="en-BS" smtClean="0"/>
              <a:t>5</a:t>
            </a:fld>
            <a:endParaRPr lang="en-BS"/>
          </a:p>
        </p:txBody>
      </p:sp>
    </p:spTree>
    <p:extLst>
      <p:ext uri="{BB962C8B-B14F-4D97-AF65-F5344CB8AC3E}">
        <p14:creationId xmlns:p14="http://schemas.microsoft.com/office/powerpoint/2010/main" val="222365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BS" dirty="0"/>
              <a:t>The European Parliament has also repeatedly called for EU action to clamp down on harmful tax competition and aggressive tax planning and also to tackle tax havens, for fairer and more effective taxation and to reduce the risk of money laundering. The Commission has pushed an ambitious agenda to improve tax, good governance and to clamp down hard on tax abuse, in the EU and beyond. And we anticipate that in light of this COVID pandemic, they are definitely going to take more aggressive steps to meet their agenda in an effort to shore up public revenues to fund economic recoveries, especially since there exists a public outcry over tax avoidance by corporations – in particular, multinational digital grants and wealthy individuals. </a:t>
            </a:r>
            <a:endParaRPr lang="en-BS" alt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6</a:t>
            </a:fld>
            <a:endParaRPr lang="en-BS"/>
          </a:p>
        </p:txBody>
      </p:sp>
    </p:spTree>
    <p:extLst>
      <p:ext uri="{BB962C8B-B14F-4D97-AF65-F5344CB8AC3E}">
        <p14:creationId xmlns:p14="http://schemas.microsoft.com/office/powerpoint/2010/main" val="175154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BS" dirty="0"/>
              <a:t>As part of its Tax Package for fair and simple taxation supporting the recovery of the EU, the EU issued a Communication in July of 2020 for an Action Plan that presents a number of upcoming initiatives in the field of direct and indirect taxation concerning the fight against tax fraud and the simplification of tax regimes, as well as a legislative proposal to revise the directive on administrative cooperation. </a:t>
            </a:r>
            <a:endParaRPr lang="en-BS" altLang="en-BS" dirty="0"/>
          </a:p>
          <a:p>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7</a:t>
            </a:fld>
            <a:endParaRPr lang="en-BS"/>
          </a:p>
        </p:txBody>
      </p:sp>
    </p:spTree>
    <p:extLst>
      <p:ext uri="{BB962C8B-B14F-4D97-AF65-F5344CB8AC3E}">
        <p14:creationId xmlns:p14="http://schemas.microsoft.com/office/powerpoint/2010/main" val="618508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EU’s aggressive fight against Tax offences, it is in the process of setting up an Anti-Money Laundering body, to develop its own methodology separate and apart from the FATF, that would fight money laundering across the 27-nation bloc. This agreement is expected to materialize by the end of the first quarter of this year. </a:t>
            </a:r>
          </a:p>
          <a:p>
            <a:r>
              <a:rPr lang="en-US" dirty="0"/>
              <a:t>We definitely want to stay abreast of any EU initiatives, because we know that as an IFC, they will ultimately impact us. </a:t>
            </a:r>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8</a:t>
            </a:fld>
            <a:endParaRPr lang="en-BS"/>
          </a:p>
        </p:txBody>
      </p:sp>
    </p:spTree>
    <p:extLst>
      <p:ext uri="{BB962C8B-B14F-4D97-AF65-F5344CB8AC3E}">
        <p14:creationId xmlns:p14="http://schemas.microsoft.com/office/powerpoint/2010/main" val="373180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final point, which is EU related again, Members of the European Parliament propose changes that would make the process of listing or delisting a country more transparent, consistent and impartial. Parliament says that the criterion for judging if a country’s tax system is fair or not needs to be widened to include more practices and not only preferential tax rates. Among other measures proposed, the resolution therefore says, that all jurisdictions with a 0% corporate tax rate or with no taxes on companies’ profits should be automatically placed on the blacklist. </a:t>
            </a:r>
          </a:p>
          <a:p>
            <a:r>
              <a:rPr lang="en-US" dirty="0"/>
              <a:t>They mentioned Cayman, and Bermuda, and I’m sure that The Bahamas was also somewhere in the back of their minds when they adopted this resolution. </a:t>
            </a:r>
          </a:p>
          <a:p>
            <a:r>
              <a:rPr lang="en-US" dirty="0"/>
              <a:t>So, we have to wait to see how our policymakers respond to this. </a:t>
            </a:r>
            <a:endParaRPr lang="en-BS" dirty="0"/>
          </a:p>
        </p:txBody>
      </p:sp>
      <p:sp>
        <p:nvSpPr>
          <p:cNvPr id="4" name="Slide Number Placeholder 3"/>
          <p:cNvSpPr>
            <a:spLocks noGrp="1"/>
          </p:cNvSpPr>
          <p:nvPr>
            <p:ph type="sldNum" sz="quarter" idx="5"/>
          </p:nvPr>
        </p:nvSpPr>
        <p:spPr/>
        <p:txBody>
          <a:bodyPr/>
          <a:lstStyle/>
          <a:p>
            <a:fld id="{5041AB54-2309-4387-811B-72F54B9FF584}" type="slidenum">
              <a:rPr lang="en-BS" smtClean="0"/>
              <a:t>9</a:t>
            </a:fld>
            <a:endParaRPr lang="en-BS"/>
          </a:p>
        </p:txBody>
      </p:sp>
    </p:spTree>
    <p:extLst>
      <p:ext uri="{BB962C8B-B14F-4D97-AF65-F5344CB8AC3E}">
        <p14:creationId xmlns:p14="http://schemas.microsoft.com/office/powerpoint/2010/main" val="302002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2/3/2021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2/3/2021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mailto:info@bfsb-bahamas.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iddleeastmonitor.com/20200221-global-financial-watchdog-places-iran-on-terrorism-financing-blacklis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hukukingilizcesi.wordpress.com/2017/12/14/security-precautions-in-turkish-penal-cod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arkansasgopwing.blogspot.com/2017/09/senate-expects-passage-of-national.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en.wikipedia.org/wiki/European_Parliamen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transparency/regdoc/rep/1/2020/EN/COM-2020-313-F1-EN-MAIN-PART-1.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ec.europa.eu/transparency/regdoc/rep/1/2020/EN/COM-2020-312-F1-EN-ANNEX-1-PART-1.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12313"/>
          <a:stretch/>
        </p:blipFill>
        <p:spPr>
          <a:xfrm>
            <a:off x="310663" y="199292"/>
            <a:ext cx="8833338" cy="4787268"/>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13827" r="59558" b="22469"/>
          <a:stretch/>
        </p:blipFill>
        <p:spPr>
          <a:xfrm>
            <a:off x="9268178" y="733778"/>
            <a:ext cx="2923822" cy="540737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310663" y="5197575"/>
            <a:ext cx="8522676" cy="646331"/>
          </a:xfrm>
          <a:prstGeom prst="rect">
            <a:avLst/>
          </a:prstGeom>
          <a:noFill/>
        </p:spPr>
        <p:txBody>
          <a:bodyPr wrap="square" rtlCol="0">
            <a:spAutoFit/>
          </a:bodyPr>
          <a:lstStyle/>
          <a:p>
            <a:pPr algn="ctr"/>
            <a:r>
              <a:rPr lang="en-US" sz="3600" b="1" dirty="0">
                <a:solidFill>
                  <a:schemeClr val="bg1"/>
                </a:solidFill>
              </a:rPr>
              <a:t>WHAT TO KEEP YOUR EYES ON</a:t>
            </a:r>
          </a:p>
        </p:txBody>
      </p:sp>
      <p:sp>
        <p:nvSpPr>
          <p:cNvPr id="7" name="TextBox 6"/>
          <p:cNvSpPr txBox="1"/>
          <p:nvPr/>
        </p:nvSpPr>
        <p:spPr>
          <a:xfrm>
            <a:off x="2075901" y="6270188"/>
            <a:ext cx="5573128" cy="646331"/>
          </a:xfrm>
          <a:prstGeom prst="rect">
            <a:avLst/>
          </a:prstGeom>
          <a:noFill/>
        </p:spPr>
        <p:txBody>
          <a:bodyPr wrap="square" rtlCol="0">
            <a:spAutoFit/>
          </a:bodyPr>
          <a:lstStyle/>
          <a:p>
            <a:pPr algn="ctr"/>
            <a:r>
              <a:rPr lang="en-US" b="1" dirty="0">
                <a:solidFill>
                  <a:srgbClr val="002060"/>
                </a:solidFill>
              </a:rPr>
              <a:t>Fania Joseph – Legal and Policy Officer</a:t>
            </a:r>
          </a:p>
          <a:p>
            <a:pPr algn="ctr"/>
            <a:r>
              <a:rPr lang="en-US" b="1" dirty="0">
                <a:solidFill>
                  <a:srgbClr val="002060"/>
                </a:solidFill>
              </a:rPr>
              <a:t>Bahamas Financial Services Board </a:t>
            </a:r>
          </a:p>
        </p:txBody>
      </p:sp>
      <p:pic>
        <p:nvPicPr>
          <p:cNvPr id="3" name="Picture 2" descr="Logo, company name&#10;&#10;Description automatically generated">
            <a:extLst>
              <a:ext uri="{FF2B5EF4-FFF2-40B4-BE49-F238E27FC236}">
                <a16:creationId xmlns:a16="http://schemas.microsoft.com/office/drawing/2014/main" id="{83F1A83D-B294-4711-9D00-1B5855847E66}"/>
              </a:ext>
            </a:extLst>
          </p:cNvPr>
          <p:cNvPicPr>
            <a:picLocks noChangeAspect="1"/>
          </p:cNvPicPr>
          <p:nvPr/>
        </p:nvPicPr>
        <p:blipFill>
          <a:blip r:embed="rId5"/>
          <a:stretch>
            <a:fillRect/>
          </a:stretch>
        </p:blipFill>
        <p:spPr>
          <a:xfrm>
            <a:off x="6896911" y="6141155"/>
            <a:ext cx="2033080" cy="716845"/>
          </a:xfrm>
          <a:prstGeom prst="rect">
            <a:avLst/>
          </a:prstGeom>
        </p:spPr>
      </p:pic>
    </p:spTree>
    <p:extLst>
      <p:ext uri="{BB962C8B-B14F-4D97-AF65-F5344CB8AC3E}">
        <p14:creationId xmlns:p14="http://schemas.microsoft.com/office/powerpoint/2010/main" val="3486687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Freeform: Shape 20">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0983901B-C7F0-4ABC-A871-A6DEABCA9444}"/>
              </a:ext>
            </a:extLst>
          </p:cNvPr>
          <p:cNvSpPr>
            <a:spLocks noGrp="1"/>
          </p:cNvSpPr>
          <p:nvPr>
            <p:ph type="title"/>
          </p:nvPr>
        </p:nvSpPr>
        <p:spPr>
          <a:xfrm>
            <a:off x="1069849" y="1724024"/>
            <a:ext cx="7056444" cy="3581401"/>
          </a:xfrm>
        </p:spPr>
        <p:txBody>
          <a:bodyPr vert="horz" lIns="91440" tIns="45720" rIns="91440" bIns="45720" rtlCol="0" anchor="b">
            <a:noAutofit/>
          </a:bodyPr>
          <a:lstStyle/>
          <a:p>
            <a:pPr algn="ctr">
              <a:defRPr/>
            </a:pPr>
            <a:r>
              <a:rPr lang="en-US" altLang="en-US" sz="2400" b="1" spc="-100">
                <a:solidFill>
                  <a:schemeClr val="accent1"/>
                </a:solidFill>
              </a:rPr>
              <a:t>THANK YOU! </a:t>
            </a:r>
            <a:br>
              <a:rPr lang="en-US" altLang="en-US" sz="2400" spc="-100">
                <a:solidFill>
                  <a:schemeClr val="accent1"/>
                </a:solidFill>
              </a:rPr>
            </a:br>
            <a:r>
              <a:rPr lang="en-US" altLang="en-US" sz="2400" b="1" spc="-100">
                <a:solidFill>
                  <a:schemeClr val="accent1"/>
                </a:solidFill>
              </a:rPr>
              <a:t>CONTACT INFORMATION </a:t>
            </a:r>
            <a:br>
              <a:rPr lang="en-US" altLang="en-US" sz="2400" b="1" spc="-100">
                <a:solidFill>
                  <a:schemeClr val="accent1"/>
                </a:solidFill>
              </a:rPr>
            </a:br>
            <a:r>
              <a:rPr lang="en-US" altLang="en-US" sz="2400" b="1" spc="-100">
                <a:solidFill>
                  <a:schemeClr val="accent1"/>
                </a:solidFill>
              </a:rPr>
              <a:t>Bahamas Financial Services Board</a:t>
            </a:r>
            <a:br>
              <a:rPr lang="en-US" altLang="en-US" sz="2400" b="1" spc="-100">
                <a:solidFill>
                  <a:schemeClr val="accent1"/>
                </a:solidFill>
              </a:rPr>
            </a:br>
            <a:r>
              <a:rPr lang="en-US" altLang="en-US" sz="2400" b="1" spc="-100">
                <a:solidFill>
                  <a:schemeClr val="accent1"/>
                </a:solidFill>
              </a:rPr>
              <a:t>Montague Sterling Centre </a:t>
            </a:r>
            <a:br>
              <a:rPr lang="en-US" altLang="en-US" sz="2400" b="1" spc="-100">
                <a:solidFill>
                  <a:schemeClr val="accent1"/>
                </a:solidFill>
              </a:rPr>
            </a:br>
            <a:r>
              <a:rPr lang="en-US" altLang="en-US" sz="2400" b="1" spc="-100">
                <a:solidFill>
                  <a:schemeClr val="accent1"/>
                </a:solidFill>
              </a:rPr>
              <a:t>East Bay Street</a:t>
            </a:r>
            <a:br>
              <a:rPr lang="en-US" altLang="en-US" sz="2400" b="1" spc="-100">
                <a:solidFill>
                  <a:schemeClr val="accent1"/>
                </a:solidFill>
              </a:rPr>
            </a:br>
            <a:r>
              <a:rPr lang="en-US" altLang="en-US" sz="2400" b="1" spc="-100">
                <a:solidFill>
                  <a:schemeClr val="accent1"/>
                </a:solidFill>
              </a:rPr>
              <a:t>Nassau, The Bahamas </a:t>
            </a:r>
            <a:br>
              <a:rPr lang="en-US" altLang="en-US" sz="2400" b="1" spc="-100">
                <a:solidFill>
                  <a:schemeClr val="accent1"/>
                </a:solidFill>
              </a:rPr>
            </a:br>
            <a:r>
              <a:rPr lang="en-US" altLang="en-US" sz="2400" b="1" spc="-100">
                <a:solidFill>
                  <a:schemeClr val="accent1"/>
                </a:solidFill>
              </a:rPr>
              <a:t>           Telephone   (242) 393-7001</a:t>
            </a:r>
            <a:br>
              <a:rPr lang="en-US" altLang="en-US" sz="2400" b="1" spc="-100">
                <a:solidFill>
                  <a:schemeClr val="accent1"/>
                </a:solidFill>
              </a:rPr>
            </a:br>
            <a:r>
              <a:rPr lang="en-US" altLang="en-US" sz="2400" b="1" spc="-100">
                <a:solidFill>
                  <a:schemeClr val="accent1"/>
                </a:solidFill>
              </a:rPr>
              <a:t>  		         Email				</a:t>
            </a:r>
            <a:r>
              <a:rPr lang="en-US" altLang="en-US" sz="2400" b="1" spc="-100">
                <a:solidFill>
                  <a:schemeClr val="accent1"/>
                </a:solidFill>
                <a:hlinkClick r:id="rId3"/>
              </a:rPr>
              <a:t>info@bfsb-bahamas.com</a:t>
            </a:r>
            <a:br>
              <a:rPr lang="en-US" altLang="en-US" sz="2400" b="1" spc="-100">
                <a:solidFill>
                  <a:schemeClr val="accent1"/>
                </a:solidFill>
              </a:rPr>
            </a:br>
            <a:endParaRPr lang="en-US" sz="2400" spc="-100" dirty="0">
              <a:solidFill>
                <a:schemeClr val="accent1"/>
              </a:solidFill>
            </a:endParaRPr>
          </a:p>
        </p:txBody>
      </p:sp>
      <p:pic>
        <p:nvPicPr>
          <p:cNvPr id="14" name="Picture 13" descr="Logo, company name&#10;&#10;Description automatically generated">
            <a:extLst>
              <a:ext uri="{FF2B5EF4-FFF2-40B4-BE49-F238E27FC236}">
                <a16:creationId xmlns:a16="http://schemas.microsoft.com/office/drawing/2014/main" id="{F5DD2303-395F-4091-8603-BE51602FD1D8}"/>
              </a:ext>
            </a:extLst>
          </p:cNvPr>
          <p:cNvPicPr>
            <a:picLocks noChangeAspect="1"/>
          </p:cNvPicPr>
          <p:nvPr/>
        </p:nvPicPr>
        <p:blipFill>
          <a:blip r:embed="rId4"/>
          <a:stretch>
            <a:fillRect/>
          </a:stretch>
        </p:blipFill>
        <p:spPr>
          <a:xfrm>
            <a:off x="1066266" y="38501"/>
            <a:ext cx="3196539" cy="1847045"/>
          </a:xfrm>
          <a:prstGeom prst="rect">
            <a:avLst/>
          </a:prstGeom>
        </p:spPr>
      </p:pic>
    </p:spTree>
    <p:extLst>
      <p:ext uri="{BB962C8B-B14F-4D97-AF65-F5344CB8AC3E}">
        <p14:creationId xmlns:p14="http://schemas.microsoft.com/office/powerpoint/2010/main" val="2681690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62410" b="70352"/>
          <a:stretch/>
        </p:blipFill>
        <p:spPr>
          <a:xfrm>
            <a:off x="0" y="1"/>
            <a:ext cx="6635261" cy="6084710"/>
          </a:xfr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3827" r="59558" b="22469"/>
          <a:stretch/>
        </p:blipFill>
        <p:spPr>
          <a:xfrm>
            <a:off x="8733692" y="324556"/>
            <a:ext cx="3624563" cy="5988753"/>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87209"/>
          <a:stretch/>
        </p:blipFill>
        <p:spPr>
          <a:xfrm>
            <a:off x="0" y="6084710"/>
            <a:ext cx="12192000" cy="773290"/>
          </a:xfrm>
          <a:prstGeom prst="rect">
            <a:avLst/>
          </a:prstGeom>
        </p:spPr>
      </p:pic>
      <p:sp>
        <p:nvSpPr>
          <p:cNvPr id="8" name="TextBox 7"/>
          <p:cNvSpPr txBox="1"/>
          <p:nvPr/>
        </p:nvSpPr>
        <p:spPr>
          <a:xfrm>
            <a:off x="6635261" y="2905666"/>
            <a:ext cx="2149563" cy="369332"/>
          </a:xfrm>
          <a:prstGeom prst="rect">
            <a:avLst/>
          </a:prstGeom>
          <a:noFill/>
        </p:spPr>
        <p:txBody>
          <a:bodyPr wrap="none" rtlCol="0">
            <a:spAutoFit/>
          </a:bodyPr>
          <a:lstStyle/>
          <a:p>
            <a:r>
              <a:rPr lang="en-US" b="1" dirty="0">
                <a:solidFill>
                  <a:srgbClr val="FF0000"/>
                </a:solidFill>
              </a:rPr>
              <a:t>Your logo goes here</a:t>
            </a:r>
          </a:p>
        </p:txBody>
      </p:sp>
      <p:pic>
        <p:nvPicPr>
          <p:cNvPr id="6" name="Picture 5" descr="Logo, company name&#10;&#10;Description automatically generated">
            <a:extLst>
              <a:ext uri="{FF2B5EF4-FFF2-40B4-BE49-F238E27FC236}">
                <a16:creationId xmlns:a16="http://schemas.microsoft.com/office/drawing/2014/main" id="{1112F0AC-627D-4E75-8413-8670C1FE222B}"/>
              </a:ext>
            </a:extLst>
          </p:cNvPr>
          <p:cNvPicPr>
            <a:picLocks noChangeAspect="1"/>
          </p:cNvPicPr>
          <p:nvPr/>
        </p:nvPicPr>
        <p:blipFill>
          <a:blip r:embed="rId4"/>
          <a:stretch>
            <a:fillRect/>
          </a:stretch>
        </p:blipFill>
        <p:spPr>
          <a:xfrm>
            <a:off x="6111772" y="1955144"/>
            <a:ext cx="3196539" cy="2409038"/>
          </a:xfrm>
          <a:prstGeom prst="rect">
            <a:avLst/>
          </a:prstGeom>
        </p:spPr>
      </p:pic>
    </p:spTree>
    <p:extLst>
      <p:ext uri="{BB962C8B-B14F-4D97-AF65-F5344CB8AC3E}">
        <p14:creationId xmlns:p14="http://schemas.microsoft.com/office/powerpoint/2010/main" val="333016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CA2571C1-91C2-4126-B751-A02D34E85E89}"/>
              </a:ext>
            </a:extLst>
          </p:cNvPr>
          <p:cNvSpPr>
            <a:spLocks noGrp="1"/>
          </p:cNvSpPr>
          <p:nvPr>
            <p:ph type="title"/>
          </p:nvPr>
        </p:nvSpPr>
        <p:spPr>
          <a:xfrm>
            <a:off x="1539116" y="864108"/>
            <a:ext cx="3073914" cy="5120639"/>
          </a:xfrm>
        </p:spPr>
        <p:txBody>
          <a:bodyPr>
            <a:normAutofit/>
          </a:bodyPr>
          <a:lstStyle/>
          <a:p>
            <a:pPr algn="ctr"/>
            <a:r>
              <a:rPr lang="en-US" b="1" dirty="0">
                <a:solidFill>
                  <a:schemeClr val="tx1">
                    <a:lumMod val="85000"/>
                    <a:lumOff val="15000"/>
                  </a:schemeClr>
                </a:solidFill>
              </a:rPr>
              <a:t>THINGS TO BE AWARE OF</a:t>
            </a:r>
            <a:endParaRPr lang="en-BS" b="1" dirty="0">
              <a:solidFill>
                <a:schemeClr val="tx1">
                  <a:lumMod val="85000"/>
                  <a:lumOff val="15000"/>
                </a:schemeClr>
              </a:solidFill>
            </a:endParaRPr>
          </a:p>
        </p:txBody>
      </p:sp>
      <p:sp>
        <p:nvSpPr>
          <p:cNvPr id="26" name="Rectangle 25">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14D389C3-39B3-42C5-890D-ED830738347A}"/>
              </a:ext>
            </a:extLst>
          </p:cNvPr>
          <p:cNvSpPr>
            <a:spLocks noGrp="1"/>
          </p:cNvSpPr>
          <p:nvPr>
            <p:ph idx="1"/>
          </p:nvPr>
        </p:nvSpPr>
        <p:spPr>
          <a:xfrm>
            <a:off x="5289229" y="1706252"/>
            <a:ext cx="5910677" cy="5486400"/>
          </a:xfrm>
        </p:spPr>
        <p:txBody>
          <a:bodyPr>
            <a:normAutofit/>
          </a:bodyPr>
          <a:lstStyle/>
          <a:p>
            <a:r>
              <a:rPr lang="en-US" dirty="0">
                <a:solidFill>
                  <a:schemeClr val="tx1"/>
                </a:solidFill>
              </a:rPr>
              <a:t>Penal Code Amendment</a:t>
            </a:r>
          </a:p>
          <a:p>
            <a:r>
              <a:rPr lang="en-US" dirty="0">
                <a:solidFill>
                  <a:schemeClr val="tx1"/>
                </a:solidFill>
              </a:rPr>
              <a:t>Introduction of Sweeping Anti-Money Laundering Legislation for Fiscal Year 2021 in the U.S.</a:t>
            </a:r>
          </a:p>
          <a:p>
            <a:r>
              <a:rPr lang="en-US" dirty="0">
                <a:solidFill>
                  <a:schemeClr val="tx1"/>
                </a:solidFill>
              </a:rPr>
              <a:t>EU Ministers Agree to Set Up EU Anti Money Laundering Body </a:t>
            </a:r>
          </a:p>
          <a:p>
            <a:r>
              <a:rPr lang="en-US" dirty="0">
                <a:solidFill>
                  <a:schemeClr val="tx1"/>
                </a:solidFill>
              </a:rPr>
              <a:t>EU Calls for Action to Clamp Down on Harmful Tax Competition</a:t>
            </a:r>
          </a:p>
          <a:p>
            <a:r>
              <a:rPr lang="en-US" dirty="0">
                <a:solidFill>
                  <a:schemeClr val="tx1"/>
                </a:solidFill>
              </a:rPr>
              <a:t>MEPs adopted a resolution pushing for the system used to draw up the EU list of tax havens to be changed </a:t>
            </a:r>
          </a:p>
          <a:p>
            <a:endParaRPr lang="en-US" dirty="0"/>
          </a:p>
          <a:p>
            <a:pPr marL="0" indent="0">
              <a:buNone/>
            </a:pPr>
            <a:endParaRPr lang="en-US" dirty="0"/>
          </a:p>
          <a:p>
            <a:pPr marL="0" indent="0">
              <a:buNone/>
            </a:pPr>
            <a:endParaRPr lang="en-BS" dirty="0"/>
          </a:p>
        </p:txBody>
      </p:sp>
      <p:sp>
        <p:nvSpPr>
          <p:cNvPr id="36" name="Rectangle 29">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13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C9A733-9A40-444A-AFDC-DBCCDCFE75AA}"/>
              </a:ext>
            </a:extLst>
          </p:cNvPr>
          <p:cNvSpPr>
            <a:spLocks noGrp="1"/>
          </p:cNvSpPr>
          <p:nvPr>
            <p:ph type="title"/>
          </p:nvPr>
        </p:nvSpPr>
        <p:spPr>
          <a:xfrm>
            <a:off x="252919" y="1123837"/>
            <a:ext cx="2947482" cy="4601183"/>
          </a:xfrm>
        </p:spPr>
        <p:txBody>
          <a:bodyPr>
            <a:normAutofit/>
          </a:bodyPr>
          <a:lstStyle/>
          <a:p>
            <a:r>
              <a:rPr lang="en-US" b="1"/>
              <a:t>GOOD NEWS!!! </a:t>
            </a:r>
            <a:endParaRPr lang="en-BS" b="1"/>
          </a:p>
        </p:txBody>
      </p:sp>
      <p:sp>
        <p:nvSpPr>
          <p:cNvPr id="7" name="Subtitle 6">
            <a:extLst>
              <a:ext uri="{FF2B5EF4-FFF2-40B4-BE49-F238E27FC236}">
                <a16:creationId xmlns:a16="http://schemas.microsoft.com/office/drawing/2014/main" id="{5AFEA095-EF7C-4CD1-A78F-332916CDFC60}"/>
              </a:ext>
            </a:extLst>
          </p:cNvPr>
          <p:cNvSpPr>
            <a:spLocks noGrp="1"/>
          </p:cNvSpPr>
          <p:nvPr>
            <p:ph idx="1"/>
          </p:nvPr>
        </p:nvSpPr>
        <p:spPr>
          <a:xfrm>
            <a:off x="3869267" y="864108"/>
            <a:ext cx="3585891" cy="5120640"/>
          </a:xfrm>
        </p:spPr>
        <p:txBody>
          <a:bodyPr>
            <a:normAutofit/>
          </a:bodyPr>
          <a:lstStyle/>
          <a:p>
            <a:pPr marL="0" indent="0">
              <a:buNone/>
            </a:pPr>
            <a:r>
              <a:rPr lang="en-US"/>
              <a:t>FATF DELISTING</a:t>
            </a:r>
          </a:p>
          <a:p>
            <a:pPr marL="0" indent="0">
              <a:buNone/>
            </a:pPr>
            <a:r>
              <a:rPr lang="en-US"/>
              <a:t>18</a:t>
            </a:r>
            <a:r>
              <a:rPr lang="en-US" baseline="30000"/>
              <a:t>th</a:t>
            </a:r>
            <a:r>
              <a:rPr lang="en-US"/>
              <a:t> December 2020 </a:t>
            </a:r>
          </a:p>
          <a:p>
            <a:pPr marL="571500" indent="-571500">
              <a:buFont typeface="Arial" panose="020B0604020202020204" pitchFamily="34" charset="0"/>
              <a:buChar char="•"/>
            </a:pPr>
            <a:r>
              <a:rPr lang="en-US"/>
              <a:t>The EU indicated that The Bahamas was placed on its AML listing based on the FATF Grey list, so we’re watching to see how they move in the delisting process. </a:t>
            </a:r>
          </a:p>
          <a:p>
            <a:pPr marL="571500" indent="-571500">
              <a:buFont typeface="Arial" panose="020B0604020202020204" pitchFamily="34" charset="0"/>
              <a:buChar char="•"/>
            </a:pPr>
            <a:r>
              <a:rPr lang="en-US"/>
              <a:t>The Competent Authority continues to engage with EU officials  making the case for The Bahamas’ removal from the EU’s blacklist. </a:t>
            </a:r>
            <a:endParaRPr lang="en-BS"/>
          </a:p>
        </p:txBody>
      </p:sp>
      <p:pic>
        <p:nvPicPr>
          <p:cNvPr id="3" name="Picture 2" descr="A picture containing text&#10;&#10;Description automatically generated">
            <a:extLst>
              <a:ext uri="{FF2B5EF4-FFF2-40B4-BE49-F238E27FC236}">
                <a16:creationId xmlns:a16="http://schemas.microsoft.com/office/drawing/2014/main" id="{6D464D2B-CDEA-4DD7-ABE7-807AD83EE6F1}"/>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7910" r="26796" b="-1"/>
          <a:stretch/>
        </p:blipFill>
        <p:spPr>
          <a:xfrm>
            <a:off x="7818120" y="758952"/>
            <a:ext cx="3617432" cy="5330952"/>
          </a:xfrm>
          <a:prstGeom prst="rect">
            <a:avLst/>
          </a:prstGeom>
        </p:spPr>
      </p:pic>
    </p:spTree>
    <p:extLst>
      <p:ext uri="{BB962C8B-B14F-4D97-AF65-F5344CB8AC3E}">
        <p14:creationId xmlns:p14="http://schemas.microsoft.com/office/powerpoint/2010/main" val="213529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3333863"/>
          </a:xfrm>
        </p:spPr>
        <p:txBody>
          <a:bodyPr>
            <a:normAutofit/>
          </a:bodyPr>
          <a:lstStyle/>
          <a:p>
            <a:r>
              <a:rPr lang="en-US" sz="3200" b="1" dirty="0"/>
              <a:t>PENAL CODE (AMENDMENT) Act, 2020 </a:t>
            </a:r>
          </a:p>
        </p:txBody>
      </p:sp>
      <p:sp>
        <p:nvSpPr>
          <p:cNvPr id="3" name="Content Placeholder 2"/>
          <p:cNvSpPr>
            <a:spLocks noGrp="1"/>
          </p:cNvSpPr>
          <p:nvPr>
            <p:ph idx="1"/>
          </p:nvPr>
        </p:nvSpPr>
        <p:spPr>
          <a:xfrm>
            <a:off x="3869268" y="864107"/>
            <a:ext cx="7768550" cy="3971843"/>
          </a:xfrm>
        </p:spPr>
        <p:txBody>
          <a:bodyPr>
            <a:normAutofit/>
          </a:bodyPr>
          <a:lstStyle/>
          <a:p>
            <a:pPr algn="just"/>
            <a:r>
              <a:rPr lang="en-US" sz="2800" dirty="0">
                <a:solidFill>
                  <a:schemeClr val="tx1"/>
                </a:solidFill>
              </a:rPr>
              <a:t>The Penal Code (Amendment) Act, 2020 was passed on 30</a:t>
            </a:r>
            <a:r>
              <a:rPr lang="en-US" sz="2800" baseline="30000" dirty="0">
                <a:solidFill>
                  <a:schemeClr val="tx1"/>
                </a:solidFill>
              </a:rPr>
              <a:t>th</a:t>
            </a:r>
            <a:r>
              <a:rPr lang="en-US" sz="2800" dirty="0">
                <a:solidFill>
                  <a:schemeClr val="tx1"/>
                </a:solidFill>
              </a:rPr>
              <a:t> November 2020. </a:t>
            </a:r>
          </a:p>
          <a:p>
            <a:pPr algn="just"/>
            <a:r>
              <a:rPr lang="en-US" sz="2800" dirty="0">
                <a:solidFill>
                  <a:schemeClr val="tx1"/>
                </a:solidFill>
              </a:rPr>
              <a:t>Section 357B- Intent to defraud a foreign government. </a:t>
            </a:r>
          </a:p>
          <a:p>
            <a:pPr algn="just"/>
            <a:r>
              <a:rPr lang="en-US" sz="2800" dirty="0">
                <a:solidFill>
                  <a:schemeClr val="tx1"/>
                </a:solidFill>
              </a:rPr>
              <a:t>This new amendment leads to the prosecution of foreigners or foreign entities in this jurisdiction who defraud foreign governments. </a:t>
            </a:r>
          </a:p>
        </p:txBody>
      </p:sp>
      <p:pic>
        <p:nvPicPr>
          <p:cNvPr id="5" name="Picture 4" descr="A picture containing text&#10;&#10;Description automatically generated">
            <a:extLst>
              <a:ext uri="{FF2B5EF4-FFF2-40B4-BE49-F238E27FC236}">
                <a16:creationId xmlns:a16="http://schemas.microsoft.com/office/drawing/2014/main" id="{26BB82ED-6004-4944-8D13-9F98BEAAFD6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17454" y="3923603"/>
            <a:ext cx="2753628" cy="1824693"/>
          </a:xfrm>
          <a:prstGeom prst="rect">
            <a:avLst/>
          </a:prstGeom>
        </p:spPr>
      </p:pic>
    </p:spTree>
    <p:extLst>
      <p:ext uri="{BB962C8B-B14F-4D97-AF65-F5344CB8AC3E}">
        <p14:creationId xmlns:p14="http://schemas.microsoft.com/office/powerpoint/2010/main" val="357757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86EEAC6-011F-4499-ACFF-2FDC742DB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6970F14D-B6E6-40EA-96B4-4E18D0CF9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EE183C-46AC-4D4B-A521-45204E874EC7}"/>
              </a:ext>
            </a:extLst>
          </p:cNvPr>
          <p:cNvSpPr>
            <a:spLocks noGrp="1"/>
          </p:cNvSpPr>
          <p:nvPr>
            <p:ph type="ctrTitle"/>
          </p:nvPr>
        </p:nvSpPr>
        <p:spPr>
          <a:xfrm>
            <a:off x="252919" y="1123837"/>
            <a:ext cx="2947482" cy="4601183"/>
          </a:xfrm>
        </p:spPr>
        <p:txBody>
          <a:bodyPr vert="horz" lIns="91440" tIns="45720" rIns="91440" bIns="45720" rtlCol="0" anchor="ctr">
            <a:normAutofit/>
          </a:bodyPr>
          <a:lstStyle/>
          <a:p>
            <a:r>
              <a:rPr lang="en-US" sz="2800" b="1" spc="-60"/>
              <a:t>The U.S. Introduces Sweeping Anti-Money Laundering Legislation As Part of the National Defense Authorization Act for fiscal Year 2021</a:t>
            </a:r>
            <a:endParaRPr lang="en-US" sz="2800" spc="-60"/>
          </a:p>
        </p:txBody>
      </p:sp>
      <p:sp>
        <p:nvSpPr>
          <p:cNvPr id="4" name="Subtitle 3">
            <a:extLst>
              <a:ext uri="{FF2B5EF4-FFF2-40B4-BE49-F238E27FC236}">
                <a16:creationId xmlns:a16="http://schemas.microsoft.com/office/drawing/2014/main" id="{B3C55419-A3A8-468D-90FD-DC246C3E1768}"/>
              </a:ext>
            </a:extLst>
          </p:cNvPr>
          <p:cNvSpPr>
            <a:spLocks noGrp="1"/>
          </p:cNvSpPr>
          <p:nvPr>
            <p:ph type="subTitle" idx="1"/>
          </p:nvPr>
        </p:nvSpPr>
        <p:spPr>
          <a:xfrm>
            <a:off x="3869267" y="864108"/>
            <a:ext cx="3585891" cy="5120640"/>
          </a:xfrm>
        </p:spPr>
        <p:txBody>
          <a:bodyPr vert="horz" lIns="91440" tIns="45720" rIns="91440" bIns="45720" rtlCol="0" anchor="ctr">
            <a:normAutofit/>
          </a:bodyPr>
          <a:lstStyle/>
          <a:p>
            <a:pPr indent="-182880">
              <a:buFont typeface="Wingdings 2" pitchFamily="18" charset="2"/>
              <a:buChar char=""/>
            </a:pPr>
            <a:endParaRPr lang="en-US" b="1">
              <a:solidFill>
                <a:schemeClr val="tx1">
                  <a:lumMod val="65000"/>
                  <a:lumOff val="35000"/>
                </a:schemeClr>
              </a:solidFill>
            </a:endParaRPr>
          </a:p>
          <a:p>
            <a:pPr indent="-182880">
              <a:buFont typeface="Wingdings 2" pitchFamily="18" charset="2"/>
              <a:buChar char=""/>
            </a:pPr>
            <a:r>
              <a:rPr lang="en-US" b="1">
                <a:solidFill>
                  <a:schemeClr val="tx1">
                    <a:lumMod val="65000"/>
                    <a:lumOff val="35000"/>
                  </a:schemeClr>
                </a:solidFill>
              </a:rPr>
              <a:t>International cooperation and information sharing: </a:t>
            </a:r>
          </a:p>
          <a:p>
            <a:pPr indent="-182880">
              <a:buFont typeface="Wingdings 2" pitchFamily="18" charset="2"/>
              <a:buChar char=""/>
            </a:pPr>
            <a:r>
              <a:rPr lang="en-US">
                <a:solidFill>
                  <a:schemeClr val="tx1">
                    <a:lumMod val="65000"/>
                    <a:lumOff val="35000"/>
                  </a:schemeClr>
                </a:solidFill>
              </a:rPr>
              <a:t>the Act contains a number of provisions designed to foster information sharing and cooperation with foreign AML/CFT regulatory and enforcement authorities. </a:t>
            </a:r>
          </a:p>
          <a:p>
            <a:pPr indent="-182880">
              <a:buFont typeface="Wingdings 2" pitchFamily="18" charset="2"/>
              <a:buChar char=""/>
            </a:pPr>
            <a:endParaRPr lang="en-US">
              <a:solidFill>
                <a:schemeClr val="tx1">
                  <a:lumMod val="65000"/>
                  <a:lumOff val="35000"/>
                </a:schemeClr>
              </a:solidFill>
            </a:endParaRPr>
          </a:p>
          <a:p>
            <a:pPr indent="-182880">
              <a:buFont typeface="Wingdings 2" pitchFamily="18" charset="2"/>
              <a:buChar char=""/>
            </a:pPr>
            <a:r>
              <a:rPr lang="en-US">
                <a:solidFill>
                  <a:schemeClr val="tx1">
                    <a:lumMod val="65000"/>
                    <a:lumOff val="35000"/>
                  </a:schemeClr>
                </a:solidFill>
              </a:rPr>
              <a:t>U.S. authorities have more power to obtain documents from foreign banks with U.S. correspondent accounts. </a:t>
            </a:r>
          </a:p>
          <a:p>
            <a:pPr indent="-182880">
              <a:buFont typeface="Wingdings 2" pitchFamily="18" charset="2"/>
              <a:buChar char=""/>
            </a:pPr>
            <a:endParaRPr lang="en-US">
              <a:solidFill>
                <a:schemeClr val="tx1">
                  <a:lumMod val="65000"/>
                  <a:lumOff val="35000"/>
                </a:schemeClr>
              </a:solidFill>
            </a:endParaRPr>
          </a:p>
        </p:txBody>
      </p:sp>
      <p:pic>
        <p:nvPicPr>
          <p:cNvPr id="6" name="Picture 5" descr="Logo&#10;&#10;Description automatically generated">
            <a:extLst>
              <a:ext uri="{FF2B5EF4-FFF2-40B4-BE49-F238E27FC236}">
                <a16:creationId xmlns:a16="http://schemas.microsoft.com/office/drawing/2014/main" id="{FD5DE204-E840-4C61-8A59-D33ADA040AD7}"/>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4777" r="38920"/>
          <a:stretch/>
        </p:blipFill>
        <p:spPr>
          <a:xfrm>
            <a:off x="7305675" y="758952"/>
            <a:ext cx="4129877" cy="5330952"/>
          </a:xfrm>
          <a:prstGeom prst="rect">
            <a:avLst/>
          </a:prstGeom>
        </p:spPr>
      </p:pic>
    </p:spTree>
    <p:extLst>
      <p:ext uri="{BB962C8B-B14F-4D97-AF65-F5344CB8AC3E}">
        <p14:creationId xmlns:p14="http://schemas.microsoft.com/office/powerpoint/2010/main" val="337985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8" name="Rectangle 27">
            <a:extLst>
              <a:ext uri="{FF2B5EF4-FFF2-40B4-BE49-F238E27FC236}">
                <a16:creationId xmlns:a16="http://schemas.microsoft.com/office/drawing/2014/main" id="{8A4DBD17-19AD-4376-A55A-C527EF944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DB7C943-6BFC-4A35-8DFA-0B204CD18B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C09D66D-8276-423E-838A-892739E646F4}"/>
              </a:ext>
            </a:extLst>
          </p:cNvPr>
          <p:cNvSpPr>
            <a:spLocks noGrp="1"/>
          </p:cNvSpPr>
          <p:nvPr>
            <p:ph type="title"/>
          </p:nvPr>
        </p:nvSpPr>
        <p:spPr>
          <a:xfrm>
            <a:off x="1069848" y="1298448"/>
            <a:ext cx="6068070" cy="1292352"/>
          </a:xfrm>
        </p:spPr>
        <p:txBody>
          <a:bodyPr vert="horz" lIns="91440" tIns="45720" rIns="91440" bIns="45720" rtlCol="0" anchor="b">
            <a:normAutofit fontScale="90000"/>
          </a:bodyPr>
          <a:lstStyle/>
          <a:p>
            <a:r>
              <a:rPr lang="en-US" sz="3600" b="1" dirty="0">
                <a:solidFill>
                  <a:srgbClr val="FFFFFF"/>
                </a:solidFill>
              </a:rPr>
              <a:t>EU Calls for Action to Clamp Down on Harmful Tax Competition </a:t>
            </a:r>
          </a:p>
        </p:txBody>
      </p:sp>
      <p:sp>
        <p:nvSpPr>
          <p:cNvPr id="3" name="Text Placeholder 2">
            <a:extLst>
              <a:ext uri="{FF2B5EF4-FFF2-40B4-BE49-F238E27FC236}">
                <a16:creationId xmlns:a16="http://schemas.microsoft.com/office/drawing/2014/main" id="{FD53C732-1DBB-4157-9BD0-8CF78C724EA0}"/>
              </a:ext>
            </a:extLst>
          </p:cNvPr>
          <p:cNvSpPr>
            <a:spLocks noGrp="1"/>
          </p:cNvSpPr>
          <p:nvPr>
            <p:ph type="body" idx="1"/>
          </p:nvPr>
        </p:nvSpPr>
        <p:spPr>
          <a:xfrm>
            <a:off x="1100014" y="2590801"/>
            <a:ext cx="6037903" cy="2993846"/>
          </a:xfrm>
        </p:spPr>
        <p:txBody>
          <a:bodyPr vert="horz" lIns="91440" tIns="45720" rIns="91440" bIns="45720" rtlCol="0" anchor="t">
            <a:noAutofit/>
          </a:bodyPr>
          <a:lstStyle/>
          <a:p>
            <a:r>
              <a:rPr lang="en-US" sz="1600" dirty="0">
                <a:solidFill>
                  <a:schemeClr val="accent1">
                    <a:lumMod val="20000"/>
                    <a:lumOff val="80000"/>
                  </a:schemeClr>
                </a:solidFill>
              </a:rPr>
              <a:t>The European Parliament has repeatedly called for EU action to clamp down on harmful tax competition and aggressive tax planning and to tackle havens, for fairer and more effective taxation and to reduce the risk of money laundering. </a:t>
            </a:r>
          </a:p>
          <a:p>
            <a:r>
              <a:rPr lang="en-US" sz="1600" dirty="0">
                <a:solidFill>
                  <a:schemeClr val="accent1">
                    <a:lumMod val="20000"/>
                    <a:lumOff val="80000"/>
                  </a:schemeClr>
                </a:solidFill>
              </a:rPr>
              <a:t>The European Commission issued a communication which includes: </a:t>
            </a:r>
          </a:p>
          <a:p>
            <a:r>
              <a:rPr lang="en-US" sz="1600" dirty="0">
                <a:solidFill>
                  <a:schemeClr val="accent1">
                    <a:lumMod val="20000"/>
                    <a:lumOff val="80000"/>
                  </a:schemeClr>
                </a:solidFill>
              </a:rPr>
              <a:t>Communication for an Action Plan that presents a number of upcoming initiatives in the field of direct and indirect taxation concerning the fight against tax fraud and the simplification of tax regimes;</a:t>
            </a:r>
          </a:p>
          <a:p>
            <a:r>
              <a:rPr lang="en-US" sz="1600" dirty="0">
                <a:solidFill>
                  <a:schemeClr val="accent1">
                    <a:lumMod val="20000"/>
                    <a:lumOff val="80000"/>
                  </a:schemeClr>
                </a:solidFill>
              </a:rPr>
              <a:t>Legislative proposal to revise the directive on administrative cooperation. </a:t>
            </a:r>
          </a:p>
        </p:txBody>
      </p:sp>
      <p:pic>
        <p:nvPicPr>
          <p:cNvPr id="5" name="Picture 4" descr="A picture containing logo&#10;&#10;Description automatically generated">
            <a:extLst>
              <a:ext uri="{FF2B5EF4-FFF2-40B4-BE49-F238E27FC236}">
                <a16:creationId xmlns:a16="http://schemas.microsoft.com/office/drawing/2014/main" id="{6C1974F3-C73A-4C47-8CFD-50E0B452D0A4}"/>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8041" r="27195"/>
          <a:stretch/>
        </p:blipFill>
        <p:spPr>
          <a:xfrm>
            <a:off x="8037574" y="759599"/>
            <a:ext cx="3458249" cy="5330650"/>
          </a:xfrm>
          <a:prstGeom prst="rect">
            <a:avLst/>
          </a:prstGeom>
        </p:spPr>
      </p:pic>
      <p:sp>
        <p:nvSpPr>
          <p:cNvPr id="32" name="Rectangle 31">
            <a:extLst>
              <a:ext uri="{FF2B5EF4-FFF2-40B4-BE49-F238E27FC236}">
                <a16:creationId xmlns:a16="http://schemas.microsoft.com/office/drawing/2014/main" id="{79DF27D9-327F-4301-A56A-9A8EC61E6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786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Shape 14">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0515E859-AF9A-4FC7-9B6C-2781AB2778AB}"/>
              </a:ext>
            </a:extLst>
          </p:cNvPr>
          <p:cNvSpPr>
            <a:spLocks noGrp="1"/>
          </p:cNvSpPr>
          <p:nvPr>
            <p:ph type="ctrTitle"/>
          </p:nvPr>
        </p:nvSpPr>
        <p:spPr>
          <a:xfrm>
            <a:off x="1069849" y="761999"/>
            <a:ext cx="7056444" cy="5938059"/>
          </a:xfrm>
        </p:spPr>
        <p:txBody>
          <a:bodyPr>
            <a:noAutofit/>
          </a:bodyPr>
          <a:lstStyle/>
          <a:p>
            <a:pPr algn="ctr">
              <a:spcBef>
                <a:spcPct val="0"/>
              </a:spcBef>
              <a:defRPr/>
            </a:pPr>
            <a:r>
              <a:rPr lang="en-US" altLang="en-US" sz="2400" b="1" dirty="0">
                <a:solidFill>
                  <a:schemeClr val="tx1"/>
                </a:solidFill>
                <a:ea typeface="SimSun" panose="02010600030101010101" pitchFamily="2" charset="-122"/>
              </a:rPr>
              <a:t>Stay Abreast of European Commission Communications </a:t>
            </a:r>
            <a:br>
              <a:rPr lang="en-US" altLang="en-US" sz="2400" b="1" dirty="0">
                <a:solidFill>
                  <a:schemeClr val="tx1"/>
                </a:solidFill>
                <a:ea typeface="SimSun" panose="02010600030101010101" pitchFamily="2" charset="-122"/>
              </a:rPr>
            </a:br>
            <a:br>
              <a:rPr lang="en-US" altLang="en-US" sz="2400" b="1" dirty="0">
                <a:solidFill>
                  <a:schemeClr val="tx1"/>
                </a:solidFill>
                <a:ea typeface="SimSun" panose="02010600030101010101" pitchFamily="2" charset="-122"/>
              </a:rPr>
            </a:br>
            <a:r>
              <a:rPr lang="en-US" altLang="en-US" sz="2400" b="1" dirty="0">
                <a:solidFill>
                  <a:schemeClr val="tx1"/>
                </a:solidFill>
                <a:ea typeface="SimSun" panose="02010600030101010101" pitchFamily="2" charset="-122"/>
              </a:rPr>
              <a:t>Communication from the Commission to the European Parliament and the Council on Tax Good Governance in the EU and Beyond: </a:t>
            </a:r>
            <a:br>
              <a:rPr lang="en-US" altLang="en-US" sz="2400" b="1" dirty="0">
                <a:solidFill>
                  <a:schemeClr val="tx1"/>
                </a:solidFill>
                <a:ea typeface="SimSun" panose="02010600030101010101" pitchFamily="2" charset="-122"/>
              </a:rPr>
            </a:br>
            <a:r>
              <a:rPr lang="en-US" sz="2400" u="sng" dirty="0">
                <a:solidFill>
                  <a:schemeClr val="tx1"/>
                </a:solidFill>
                <a:hlinkClick r:id="rId3">
                  <a:extLst>
                    <a:ext uri="{A12FA001-AC4F-418D-AE19-62706E023703}">
                      <ahyp:hlinkClr xmlns:ahyp="http://schemas.microsoft.com/office/drawing/2018/hyperlinkcolor" val="tx"/>
                    </a:ext>
                  </a:extLst>
                </a:hlinkClick>
              </a:rPr>
              <a:t>https://ec.europa.eu/transparency/regdoc/rep/1/2020/EN/COM-2020-313-F1-EN-MAIN-PART-1.PDF</a:t>
            </a:r>
            <a:br>
              <a:rPr lang="en-US" altLang="en-US" sz="2400" dirty="0">
                <a:solidFill>
                  <a:schemeClr val="tx1"/>
                </a:solidFill>
              </a:rPr>
            </a:br>
            <a:r>
              <a:rPr lang="en-US" altLang="en-US" sz="2400" b="1" dirty="0">
                <a:solidFill>
                  <a:schemeClr val="tx1"/>
                </a:solidFill>
                <a:ea typeface="SimSun" panose="02010600030101010101" pitchFamily="2" charset="-122"/>
              </a:rPr>
              <a:t>Communication from the Commission to the European Parliament and Council: </a:t>
            </a:r>
            <a:br>
              <a:rPr lang="en-US" altLang="en-US" sz="2400" b="1" dirty="0">
                <a:solidFill>
                  <a:schemeClr val="tx1"/>
                </a:solidFill>
                <a:ea typeface="SimSun" panose="02010600030101010101" pitchFamily="2" charset="-122"/>
              </a:rPr>
            </a:br>
            <a:r>
              <a:rPr lang="en-US" sz="2400" u="sng" dirty="0">
                <a:solidFill>
                  <a:schemeClr val="tx1"/>
                </a:solidFill>
                <a:hlinkClick r:id="rId3">
                  <a:extLst>
                    <a:ext uri="{A12FA001-AC4F-418D-AE19-62706E023703}">
                      <ahyp:hlinkClr xmlns:ahyp="http://schemas.microsoft.com/office/drawing/2018/hyperlinkcolor" val="tx"/>
                    </a:ext>
                  </a:extLst>
                </a:hlinkClick>
              </a:rPr>
              <a:t>https://ec.europa.eu/transparency/regdoc/rep/1/2020/EN/COM-2020-313-F1-EN-MAIN-PART-1.PDF</a:t>
            </a:r>
            <a:br>
              <a:rPr lang="en-US" altLang="en-US" sz="2400" dirty="0">
                <a:solidFill>
                  <a:schemeClr val="tx1"/>
                </a:solidFill>
              </a:rPr>
            </a:br>
            <a:r>
              <a:rPr lang="en-US" altLang="en-US" sz="2400" b="1" dirty="0">
                <a:solidFill>
                  <a:schemeClr val="tx1"/>
                </a:solidFill>
                <a:ea typeface="SimSun" panose="02010600030101010101" pitchFamily="2" charset="-122"/>
              </a:rPr>
              <a:t>Annex to the Communication from the Commission to the European Parliament and Council: An Action Plan for Fair and Simple Taxation Supporting The Recovery Strategy </a:t>
            </a:r>
            <a:br>
              <a:rPr lang="en-US" altLang="en-US" sz="2400" b="1" dirty="0">
                <a:solidFill>
                  <a:schemeClr val="tx1"/>
                </a:solidFill>
                <a:ea typeface="SimSun" panose="02010600030101010101" pitchFamily="2" charset="-122"/>
              </a:rPr>
            </a:br>
            <a:r>
              <a:rPr lang="en-US" sz="2400" u="sng" dirty="0">
                <a:solidFill>
                  <a:schemeClr val="tx1"/>
                </a:solidFill>
                <a:hlinkClick r:id="rId4">
                  <a:extLst>
                    <a:ext uri="{A12FA001-AC4F-418D-AE19-62706E023703}">
                      <ahyp:hlinkClr xmlns:ahyp="http://schemas.microsoft.com/office/drawing/2018/hyperlinkcolor" val="tx"/>
                    </a:ext>
                  </a:extLst>
                </a:hlinkClick>
              </a:rPr>
              <a:t>https://ec.europa.eu/transparency/regdoc/rep/1/2020/EN/COM-2020-312-F1-EN-ANNEX-1-PART-1.PDF</a:t>
            </a:r>
            <a:br>
              <a:rPr lang="en-BS" sz="1800" dirty="0">
                <a:solidFill>
                  <a:schemeClr val="accent1"/>
                </a:solidFill>
              </a:rPr>
            </a:br>
            <a:endParaRPr lang="en-BS" sz="1800" dirty="0">
              <a:solidFill>
                <a:schemeClr val="accent1"/>
              </a:solidFill>
            </a:endParaRPr>
          </a:p>
        </p:txBody>
      </p:sp>
    </p:spTree>
    <p:extLst>
      <p:ext uri="{BB962C8B-B14F-4D97-AF65-F5344CB8AC3E}">
        <p14:creationId xmlns:p14="http://schemas.microsoft.com/office/powerpoint/2010/main" val="399175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C992-FF18-48D1-9F6A-DE1F36DE5F60}"/>
              </a:ext>
            </a:extLst>
          </p:cNvPr>
          <p:cNvSpPr>
            <a:spLocks noGrp="1"/>
          </p:cNvSpPr>
          <p:nvPr>
            <p:ph type="title"/>
          </p:nvPr>
        </p:nvSpPr>
        <p:spPr>
          <a:xfrm>
            <a:off x="3959258" y="1298448"/>
            <a:ext cx="7484881" cy="1359911"/>
          </a:xfrm>
        </p:spPr>
        <p:txBody>
          <a:bodyPr vert="horz" lIns="91440" tIns="45720" rIns="91440" bIns="45720" rtlCol="0" anchor="b">
            <a:normAutofit/>
          </a:bodyPr>
          <a:lstStyle/>
          <a:p>
            <a:pPr algn="ctr"/>
            <a:r>
              <a:rPr lang="en-US" sz="3600" b="1">
                <a:solidFill>
                  <a:schemeClr val="tx1"/>
                </a:solidFill>
              </a:rPr>
              <a:t>EU Ministers Agree to Set Up EU </a:t>
            </a:r>
            <a:br>
              <a:rPr lang="en-US" sz="3600" b="1">
                <a:solidFill>
                  <a:schemeClr val="tx1"/>
                </a:solidFill>
              </a:rPr>
            </a:br>
            <a:r>
              <a:rPr lang="en-US" sz="3600" b="1">
                <a:solidFill>
                  <a:schemeClr val="tx1"/>
                </a:solidFill>
              </a:rPr>
              <a:t>Anti-Money Laundering Body </a:t>
            </a:r>
            <a:endParaRPr lang="en-US" sz="3600" b="1" dirty="0">
              <a:solidFill>
                <a:schemeClr val="tx1"/>
              </a:solidFill>
            </a:endParaRPr>
          </a:p>
        </p:txBody>
      </p:sp>
      <p:sp>
        <p:nvSpPr>
          <p:cNvPr id="4" name="Text Placeholder 3">
            <a:extLst>
              <a:ext uri="{FF2B5EF4-FFF2-40B4-BE49-F238E27FC236}">
                <a16:creationId xmlns:a16="http://schemas.microsoft.com/office/drawing/2014/main" id="{4F9D1DE8-B0BC-48B1-99E8-78FC6FAC0EAF}"/>
              </a:ext>
            </a:extLst>
          </p:cNvPr>
          <p:cNvSpPr>
            <a:spLocks noGrp="1"/>
          </p:cNvSpPr>
          <p:nvPr>
            <p:ph type="body" idx="1"/>
          </p:nvPr>
        </p:nvSpPr>
        <p:spPr>
          <a:xfrm>
            <a:off x="4084397" y="3194807"/>
            <a:ext cx="6714232" cy="2901193"/>
          </a:xfrm>
        </p:spPr>
        <p:txBody>
          <a:bodyPr vert="horz" lIns="91440" tIns="45720" rIns="91440" bIns="45720" rtlCol="0" anchor="t">
            <a:normAutofit/>
          </a:bodyPr>
          <a:lstStyle/>
          <a:p>
            <a:pPr marL="342900" indent="-342900">
              <a:buFont typeface="Arial" panose="020B0604020202020204" pitchFamily="34" charset="0"/>
              <a:buChar char="•"/>
            </a:pPr>
            <a:r>
              <a:rPr lang="en-US" dirty="0">
                <a:solidFill>
                  <a:schemeClr val="tx1"/>
                </a:solidFill>
              </a:rPr>
              <a:t>The EU is developing its own methodology separate and apart from the FATF. </a:t>
            </a:r>
          </a:p>
          <a:p>
            <a:pPr marL="342900" indent="-342900">
              <a:buFont typeface="Arial" panose="020B0604020202020204" pitchFamily="34" charset="0"/>
              <a:buChar char="•"/>
            </a:pPr>
            <a:r>
              <a:rPr lang="en-US" dirty="0">
                <a:solidFill>
                  <a:schemeClr val="tx1"/>
                </a:solidFill>
              </a:rPr>
              <a:t>EU finance ministers agreed to set up an EU body that would fight money laundering across the 27-nation bloc. </a:t>
            </a:r>
          </a:p>
          <a:p>
            <a:pPr marL="342900" indent="-342900">
              <a:buFont typeface="Arial" panose="020B0604020202020204" pitchFamily="34" charset="0"/>
              <a:buChar char="•"/>
            </a:pPr>
            <a:r>
              <a:rPr lang="en-US" dirty="0">
                <a:solidFill>
                  <a:schemeClr val="tx1"/>
                </a:solidFill>
              </a:rPr>
              <a:t>The Commission is to present legal proposals to turn that agreement into reality by the end of the first quarter, 2021. </a:t>
            </a:r>
          </a:p>
          <a:p>
            <a:pPr marL="342900" indent="-342900">
              <a:buFont typeface="Arial" panose="020B0604020202020204" pitchFamily="34" charset="0"/>
              <a:buChar char="•"/>
            </a:pPr>
            <a:endParaRPr lang="en-US" dirty="0">
              <a:solidFill>
                <a:schemeClr val="accent1"/>
              </a:solidFill>
            </a:endParaRPr>
          </a:p>
        </p:txBody>
      </p:sp>
    </p:spTree>
    <p:extLst>
      <p:ext uri="{BB962C8B-B14F-4D97-AF65-F5344CB8AC3E}">
        <p14:creationId xmlns:p14="http://schemas.microsoft.com/office/powerpoint/2010/main" val="385176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21">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Freeform: Shape 25">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itle 11">
            <a:extLst>
              <a:ext uri="{FF2B5EF4-FFF2-40B4-BE49-F238E27FC236}">
                <a16:creationId xmlns:a16="http://schemas.microsoft.com/office/drawing/2014/main" id="{01C16132-A3DC-4109-8BCA-5D3D4C949678}"/>
              </a:ext>
            </a:extLst>
          </p:cNvPr>
          <p:cNvSpPr>
            <a:spLocks noGrp="1"/>
          </p:cNvSpPr>
          <p:nvPr>
            <p:ph type="title"/>
          </p:nvPr>
        </p:nvSpPr>
        <p:spPr>
          <a:xfrm>
            <a:off x="4084398" y="514350"/>
            <a:ext cx="7315200" cy="1419225"/>
          </a:xfrm>
        </p:spPr>
        <p:txBody>
          <a:bodyPr vert="horz" lIns="91440" tIns="45720" rIns="91440" bIns="45720" rtlCol="0" anchor="b">
            <a:normAutofit/>
          </a:bodyPr>
          <a:lstStyle/>
          <a:p>
            <a:pPr algn="ctr"/>
            <a:r>
              <a:rPr lang="en-US" sz="3200" b="1" dirty="0">
                <a:solidFill>
                  <a:schemeClr val="tx1"/>
                </a:solidFill>
              </a:rPr>
              <a:t>MEPs adopted a resolution pushing for the system used to draw up the EU list of tax havens to be changed. </a:t>
            </a:r>
          </a:p>
        </p:txBody>
      </p:sp>
      <p:sp>
        <p:nvSpPr>
          <p:cNvPr id="13" name="Text Placeholder 12">
            <a:extLst>
              <a:ext uri="{FF2B5EF4-FFF2-40B4-BE49-F238E27FC236}">
                <a16:creationId xmlns:a16="http://schemas.microsoft.com/office/drawing/2014/main" id="{614A16BA-BFD9-42F2-A5A9-751D11286EA2}"/>
              </a:ext>
            </a:extLst>
          </p:cNvPr>
          <p:cNvSpPr>
            <a:spLocks noGrp="1"/>
          </p:cNvSpPr>
          <p:nvPr>
            <p:ph type="body" idx="1"/>
          </p:nvPr>
        </p:nvSpPr>
        <p:spPr>
          <a:xfrm>
            <a:off x="4084397" y="2262433"/>
            <a:ext cx="6714232" cy="3322213"/>
          </a:xfrm>
        </p:spPr>
        <p:txBody>
          <a:bodyPr vert="horz" lIns="91440" tIns="45720" rIns="91440" bIns="45720" rtlCol="0" anchor="t">
            <a:normAutofit/>
          </a:bodyPr>
          <a:lstStyle/>
          <a:p>
            <a:pPr marL="342900" indent="-342900">
              <a:buFont typeface="Arial" panose="020B0604020202020204" pitchFamily="34" charset="0"/>
              <a:buChar char="•"/>
            </a:pPr>
            <a:r>
              <a:rPr lang="en-US" dirty="0">
                <a:solidFill>
                  <a:schemeClr val="tx1"/>
                </a:solidFill>
              </a:rPr>
              <a:t>Criterion to judge if a country’s tax system is fair or not need to be widened.</a:t>
            </a:r>
          </a:p>
          <a:p>
            <a:pPr marL="342900" indent="-342900">
              <a:buFont typeface="Arial" panose="020B0604020202020204" pitchFamily="34" charset="0"/>
              <a:buChar char="•"/>
            </a:pPr>
            <a:r>
              <a:rPr lang="en-US" dirty="0">
                <a:solidFill>
                  <a:schemeClr val="tx1"/>
                </a:solidFill>
              </a:rPr>
              <a:t>Countries should not be removed from the blacklist if they only make symbolic tweaks.</a:t>
            </a:r>
          </a:p>
          <a:p>
            <a:pPr marL="342900" indent="-342900">
              <a:buFont typeface="Arial" panose="020B0604020202020204" pitchFamily="34" charset="0"/>
              <a:buChar char="•"/>
            </a:pPr>
            <a:r>
              <a:rPr lang="en-US" dirty="0">
                <a:solidFill>
                  <a:schemeClr val="tx1"/>
                </a:solidFill>
              </a:rPr>
              <a:t>A 0% tax rate policy should automatically lead to being placed on the blacklist.</a:t>
            </a:r>
          </a:p>
          <a:p>
            <a:endParaRPr lang="en-US" dirty="0">
              <a:solidFill>
                <a:schemeClr val="accent1"/>
              </a:solidFill>
            </a:endParaRPr>
          </a:p>
        </p:txBody>
      </p:sp>
    </p:spTree>
    <p:extLst>
      <p:ext uri="{BB962C8B-B14F-4D97-AF65-F5344CB8AC3E}">
        <p14:creationId xmlns:p14="http://schemas.microsoft.com/office/powerpoint/2010/main" val="147750316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4992</TotalTime>
  <Words>1809</Words>
  <Application>Microsoft Office PowerPoint</Application>
  <PresentationFormat>Widescreen</PresentationFormat>
  <Paragraphs>70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Wingdings 2</vt:lpstr>
      <vt:lpstr>Frame</vt:lpstr>
      <vt:lpstr>PowerPoint Presentation</vt:lpstr>
      <vt:lpstr>THINGS TO BE AWARE OF</vt:lpstr>
      <vt:lpstr>GOOD NEWS!!! </vt:lpstr>
      <vt:lpstr>PENAL CODE (AMENDMENT) Act, 2020 </vt:lpstr>
      <vt:lpstr>The U.S. Introduces Sweeping Anti-Money Laundering Legislation As Part of the National Defense Authorization Act for fiscal Year 2021</vt:lpstr>
      <vt:lpstr>EU Calls for Action to Clamp Down on Harmful Tax Competition </vt:lpstr>
      <vt:lpstr>Stay Abreast of European Commission Communications   Communication from the Commission to the European Parliament and the Council on Tax Good Governance in the EU and Beyond:  https://ec.europa.eu/transparency/regdoc/rep/1/2020/EN/COM-2020-313-F1-EN-MAIN-PART-1.PDF Communication from the Commission to the European Parliament and Council:  https://ec.europa.eu/transparency/regdoc/rep/1/2020/EN/COM-2020-313-F1-EN-MAIN-PART-1.PDF Annex to the Communication from the Commission to the European Parliament and Council: An Action Plan for Fair and Simple Taxation Supporting The Recovery Strategy  https://ec.europa.eu/transparency/regdoc/rep/1/2020/EN/COM-2020-312-F1-EN-ANNEX-1-PART-1.PDF </vt:lpstr>
      <vt:lpstr>EU Ministers Agree to Set Up EU  Anti-Money Laundering Body </vt:lpstr>
      <vt:lpstr>MEPs adopted a resolution pushing for the system used to draw up the EU list of tax havens to be changed. </vt:lpstr>
      <vt:lpstr>THANK YOU!  CONTACT INFORMATION  Bahamas Financial Services Board Montague Sterling Centre  East Bay Street Nassau, The Bahamas             Telephone   (242) 393-7001              Email    info@bfsb-bahamas.com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Fania Joseph</dc:creator>
  <cp:lastModifiedBy>Fania Joseph</cp:lastModifiedBy>
  <cp:revision>3</cp:revision>
  <dcterms:created xsi:type="dcterms:W3CDTF">2021-02-04T15:11:10Z</dcterms:created>
  <dcterms:modified xsi:type="dcterms:W3CDTF">2021-02-08T02:37:11Z</dcterms:modified>
</cp:coreProperties>
</file>