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8" r:id="rId3"/>
    <p:sldId id="260" r:id="rId4"/>
    <p:sldId id="265" r:id="rId5"/>
    <p:sldId id="266" r:id="rId6"/>
    <p:sldId id="267" r:id="rId7"/>
    <p:sldId id="261" r:id="rId8"/>
    <p:sldId id="269" r:id="rId9"/>
    <p:sldId id="270" r:id="rId10"/>
    <p:sldId id="257" r:id="rId11"/>
    <p:sldId id="262" r:id="rId12"/>
    <p:sldId id="264"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2/3/2021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2/3/2021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t.qaz.wiki/wiki/Hurdling"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110_m_hurdles_2010_USA_Outdoor.jpg"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etersopinion.com/2017/04/24/leading-agile-transformations/"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eidicohen.com/overcoming-social-media-hurdle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hurdle-obstacle-sport-812853/"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2313"/>
          <a:stretch/>
        </p:blipFill>
        <p:spPr>
          <a:xfrm>
            <a:off x="310663" y="199292"/>
            <a:ext cx="8833338" cy="478726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827" r="59558" b="22469"/>
          <a:stretch/>
        </p:blipFill>
        <p:spPr>
          <a:xfrm>
            <a:off x="9268178" y="733778"/>
            <a:ext cx="2923822" cy="540737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10663" y="5197575"/>
            <a:ext cx="8522676" cy="954107"/>
          </a:xfrm>
          <a:prstGeom prst="rect">
            <a:avLst/>
          </a:prstGeom>
          <a:noFill/>
        </p:spPr>
        <p:txBody>
          <a:bodyPr wrap="square" rtlCol="0">
            <a:spAutoFit/>
          </a:bodyPr>
          <a:lstStyle/>
          <a:p>
            <a:r>
              <a:rPr lang="en-US" sz="2800" b="1" dirty="0">
                <a:solidFill>
                  <a:schemeClr val="bg1"/>
                </a:solidFill>
              </a:rPr>
              <a:t>POTENTIAL RISK AND COMPLIANCE HURDLES – PRACTITIONERS BEWARE</a:t>
            </a:r>
          </a:p>
        </p:txBody>
      </p:sp>
      <p:sp>
        <p:nvSpPr>
          <p:cNvPr id="7" name="TextBox 6"/>
          <p:cNvSpPr txBox="1"/>
          <p:nvPr/>
        </p:nvSpPr>
        <p:spPr>
          <a:xfrm>
            <a:off x="2075901" y="6270188"/>
            <a:ext cx="6849567" cy="369332"/>
          </a:xfrm>
          <a:prstGeom prst="rect">
            <a:avLst/>
          </a:prstGeom>
          <a:noFill/>
        </p:spPr>
        <p:txBody>
          <a:bodyPr wrap="none" rtlCol="0">
            <a:spAutoFit/>
          </a:bodyPr>
          <a:lstStyle/>
          <a:p>
            <a:r>
              <a:rPr lang="en-US" b="1" dirty="0">
                <a:solidFill>
                  <a:srgbClr val="002060"/>
                </a:solidFill>
              </a:rPr>
              <a:t>Cheryl Bazard – Attorney; Compliance, Risk and Governance Expert</a:t>
            </a:r>
          </a:p>
        </p:txBody>
      </p:sp>
    </p:spTree>
    <p:extLst>
      <p:ext uri="{BB962C8B-B14F-4D97-AF65-F5344CB8AC3E}">
        <p14:creationId xmlns:p14="http://schemas.microsoft.com/office/powerpoint/2010/main" val="348668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COMPLIANCE HURDLES</a:t>
            </a:r>
          </a:p>
        </p:txBody>
      </p:sp>
      <p:sp>
        <p:nvSpPr>
          <p:cNvPr id="3" name="Content Placeholder 2"/>
          <p:cNvSpPr>
            <a:spLocks noGrp="1"/>
          </p:cNvSpPr>
          <p:nvPr>
            <p:ph idx="1"/>
          </p:nvPr>
        </p:nvSpPr>
        <p:spPr/>
        <p:txBody>
          <a:bodyPr/>
          <a:lstStyle/>
          <a:p>
            <a:pPr algn="l">
              <a:buFont typeface="+mj-lt"/>
              <a:buAutoNum type="arabicPeriod"/>
            </a:pPr>
            <a:r>
              <a:rPr lang="en-US" b="1" dirty="0">
                <a:solidFill>
                  <a:srgbClr val="0880A1"/>
                </a:solidFill>
                <a:latin typeface="Source Sans Pro" panose="020B0503030403020204" pitchFamily="34" charset="0"/>
              </a:rPr>
              <a:t> Execution Risks</a:t>
            </a:r>
            <a:endParaRPr lang="en-US" b="0" i="0" dirty="0">
              <a:solidFill>
                <a:srgbClr val="333333"/>
              </a:solidFill>
              <a:effectLst/>
              <a:latin typeface="Source Sans Pro" panose="020B0503030403020204" pitchFamily="34" charset="0"/>
            </a:endParaRPr>
          </a:p>
          <a:p>
            <a:pPr algn="l">
              <a:buFont typeface="+mj-lt"/>
              <a:buAutoNum type="arabicPeriod"/>
            </a:pPr>
            <a:r>
              <a:rPr lang="en-US" b="1" i="0" u="none" strike="noStrike" dirty="0">
                <a:solidFill>
                  <a:srgbClr val="0880A1"/>
                </a:solidFill>
                <a:effectLst/>
                <a:latin typeface="Source Sans Pro" panose="020B0503030403020204" pitchFamily="34" charset="0"/>
              </a:rPr>
              <a:t>Ambiguity and Uncertainty</a:t>
            </a:r>
            <a:endParaRPr lang="en-US" b="0" i="0" dirty="0">
              <a:solidFill>
                <a:srgbClr val="333333"/>
              </a:solidFill>
              <a:effectLst/>
              <a:latin typeface="Source Sans Pro" panose="020B0503030403020204" pitchFamily="34" charset="0"/>
            </a:endParaRPr>
          </a:p>
          <a:p>
            <a:pPr algn="l">
              <a:buFont typeface="+mj-lt"/>
              <a:buAutoNum type="arabicPeriod"/>
            </a:pPr>
            <a:r>
              <a:rPr lang="en-US" b="1" i="0" u="none" strike="noStrike" dirty="0">
                <a:solidFill>
                  <a:srgbClr val="0880A1"/>
                </a:solidFill>
                <a:effectLst/>
                <a:latin typeface="Source Sans Pro" panose="020B0503030403020204" pitchFamily="34" charset="0"/>
              </a:rPr>
              <a:t>Regulatory Risks and Regulatory Demands</a:t>
            </a:r>
            <a:endParaRPr lang="en-US" b="0" i="0" dirty="0">
              <a:solidFill>
                <a:srgbClr val="333333"/>
              </a:solidFill>
              <a:effectLst/>
              <a:latin typeface="Source Sans Pro" panose="020B0503030403020204" pitchFamily="34" charset="0"/>
            </a:endParaRPr>
          </a:p>
          <a:p>
            <a:pPr algn="l">
              <a:buFont typeface="+mj-lt"/>
              <a:buAutoNum type="arabicPeriod"/>
            </a:pPr>
            <a:r>
              <a:rPr lang="en-US" b="1" i="0" u="none" strike="noStrike" dirty="0">
                <a:solidFill>
                  <a:srgbClr val="0880A1"/>
                </a:solidFill>
                <a:effectLst/>
                <a:latin typeface="Source Sans Pro" panose="020B0503030403020204" pitchFamily="34" charset="0"/>
              </a:rPr>
              <a:t>Data Integrity</a:t>
            </a:r>
            <a:endParaRPr lang="en-US" b="0" i="0" dirty="0">
              <a:solidFill>
                <a:srgbClr val="333333"/>
              </a:solidFill>
              <a:effectLst/>
              <a:latin typeface="Source Sans Pro" panose="020B0503030403020204" pitchFamily="34" charset="0"/>
            </a:endParaRPr>
          </a:p>
          <a:p>
            <a:pPr algn="l">
              <a:buFont typeface="+mj-lt"/>
              <a:buAutoNum type="arabicPeriod"/>
            </a:pPr>
            <a:r>
              <a:rPr lang="en-US" b="1" i="0" u="none" strike="noStrike" dirty="0">
                <a:solidFill>
                  <a:srgbClr val="077FA0"/>
                </a:solidFill>
                <a:effectLst/>
                <a:latin typeface="Source Sans Pro" panose="020B0503030403020204" pitchFamily="34" charset="0"/>
              </a:rPr>
              <a:t>Inefficient Surveillance</a:t>
            </a:r>
            <a:endParaRPr lang="en-US" b="0" i="0" dirty="0">
              <a:solidFill>
                <a:srgbClr val="333333"/>
              </a:solidFill>
              <a:effectLst/>
              <a:latin typeface="Source Sans Pro" panose="020B0503030403020204" pitchFamily="34" charset="0"/>
            </a:endParaRPr>
          </a:p>
          <a:p>
            <a:pPr algn="l">
              <a:buFont typeface="+mj-lt"/>
              <a:buAutoNum type="arabicPeriod"/>
            </a:pPr>
            <a:r>
              <a:rPr lang="en-US" b="1" i="0" u="none" strike="noStrike" dirty="0">
                <a:solidFill>
                  <a:srgbClr val="077FA0"/>
                </a:solidFill>
                <a:effectLst/>
                <a:latin typeface="Source Sans Pro" panose="020B0503030403020204" pitchFamily="34" charset="0"/>
              </a:rPr>
              <a:t>Geopolitical developments</a:t>
            </a:r>
            <a:endParaRPr lang="en-US" b="0" i="0" dirty="0">
              <a:solidFill>
                <a:srgbClr val="333333"/>
              </a:solidFill>
              <a:effectLst/>
              <a:latin typeface="Source Sans Pro" panose="020B0503030403020204" pitchFamily="34" charset="0"/>
            </a:endParaRPr>
          </a:p>
          <a:p>
            <a:pPr algn="l">
              <a:buFont typeface="+mj-lt"/>
              <a:buAutoNum type="arabicPeriod"/>
            </a:pPr>
            <a:r>
              <a:rPr lang="en-US" b="1" i="0" u="none" strike="noStrike" dirty="0">
                <a:solidFill>
                  <a:srgbClr val="077FA0"/>
                </a:solidFill>
                <a:effectLst/>
                <a:latin typeface="Source Sans Pro" panose="020B0503030403020204" pitchFamily="34" charset="0"/>
              </a:rPr>
              <a:t>WFH Routines/Remote Oversight</a:t>
            </a:r>
            <a:endParaRPr lang="en-US" b="0" i="0" dirty="0">
              <a:solidFill>
                <a:srgbClr val="333333"/>
              </a:solidFill>
              <a:effectLst/>
              <a:latin typeface="Source Sans Pro" panose="020B0503030403020204" pitchFamily="34" charset="0"/>
            </a:endParaRPr>
          </a:p>
          <a:p>
            <a:pPr algn="l">
              <a:buFont typeface="+mj-lt"/>
              <a:buAutoNum type="arabicPeriod"/>
            </a:pPr>
            <a:r>
              <a:rPr lang="en-US" b="1" i="0" u="none" strike="noStrike" dirty="0">
                <a:solidFill>
                  <a:srgbClr val="077FA0"/>
                </a:solidFill>
                <a:effectLst/>
                <a:latin typeface="Source Sans Pro" panose="020B0503030403020204" pitchFamily="34" charset="0"/>
              </a:rPr>
              <a:t>Conduct Risk</a:t>
            </a:r>
            <a:endParaRPr lang="en-US" b="0" i="0" dirty="0">
              <a:solidFill>
                <a:srgbClr val="333333"/>
              </a:solidFill>
              <a:effectLst/>
              <a:latin typeface="Source Sans Pro" panose="020B0503030403020204" pitchFamily="34" charset="0"/>
            </a:endParaRPr>
          </a:p>
          <a:p>
            <a:pPr algn="l">
              <a:buFont typeface="+mj-lt"/>
              <a:buAutoNum type="arabicPeriod"/>
            </a:pPr>
            <a:r>
              <a:rPr lang="en-US" b="1" dirty="0">
                <a:solidFill>
                  <a:srgbClr val="077FA0"/>
                </a:solidFill>
                <a:latin typeface="Source Sans Pro" panose="020B0503030403020204" pitchFamily="34" charset="0"/>
              </a:rPr>
              <a:t>Money Laundering 6AMLD</a:t>
            </a:r>
            <a:endParaRPr lang="en-US" b="0" i="0" dirty="0">
              <a:solidFill>
                <a:srgbClr val="333333"/>
              </a:solidFill>
              <a:effectLst/>
              <a:latin typeface="Source Sans Pro" panose="020B0503030403020204" pitchFamily="34" charset="0"/>
            </a:endParaRPr>
          </a:p>
          <a:p>
            <a:pPr algn="l">
              <a:buFont typeface="+mj-lt"/>
              <a:buAutoNum type="arabicPeriod"/>
            </a:pPr>
            <a:r>
              <a:rPr lang="en-US" b="1" i="0" dirty="0">
                <a:solidFill>
                  <a:srgbClr val="077FA0"/>
                </a:solidFill>
                <a:effectLst/>
                <a:latin typeface="Source Sans Pro" panose="020B0503030403020204" pitchFamily="34" charset="0"/>
              </a:rPr>
              <a:t>Disasters</a:t>
            </a:r>
            <a:endParaRPr lang="en-US" b="0" i="0" dirty="0">
              <a:solidFill>
                <a:srgbClr val="333333"/>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357757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23C2-C8A0-4CEB-BB15-615B3A7BC7B1}"/>
              </a:ext>
            </a:extLst>
          </p:cNvPr>
          <p:cNvSpPr>
            <a:spLocks noGrp="1"/>
          </p:cNvSpPr>
          <p:nvPr>
            <p:ph type="title"/>
          </p:nvPr>
        </p:nvSpPr>
        <p:spPr/>
        <p:txBody>
          <a:bodyPr/>
          <a:lstStyle/>
          <a:p>
            <a:r>
              <a:rPr lang="en-US" dirty="0"/>
              <a:t>How do you clear the hurdles?</a:t>
            </a:r>
          </a:p>
        </p:txBody>
      </p:sp>
      <p:pic>
        <p:nvPicPr>
          <p:cNvPr id="5" name="Content Placeholder 4" descr="A person jumping in the air&#10;&#10;Description automatically generated">
            <a:extLst>
              <a:ext uri="{FF2B5EF4-FFF2-40B4-BE49-F238E27FC236}">
                <a16:creationId xmlns:a16="http://schemas.microsoft.com/office/drawing/2014/main" id="{CF405E4C-9F57-48DD-A713-BE2A309AFCFA}"/>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3868738" y="985837"/>
            <a:ext cx="7315200" cy="4876800"/>
          </a:xfrm>
        </p:spPr>
      </p:pic>
      <p:sp>
        <p:nvSpPr>
          <p:cNvPr id="6" name="TextBox 5">
            <a:extLst>
              <a:ext uri="{FF2B5EF4-FFF2-40B4-BE49-F238E27FC236}">
                <a16:creationId xmlns:a16="http://schemas.microsoft.com/office/drawing/2014/main" id="{C7B7B1EE-A627-4401-A037-3B500D8E90F5}"/>
              </a:ext>
            </a:extLst>
          </p:cNvPr>
          <p:cNvSpPr txBox="1"/>
          <p:nvPr/>
        </p:nvSpPr>
        <p:spPr>
          <a:xfrm>
            <a:off x="3868738" y="5862637"/>
            <a:ext cx="7315200" cy="230832"/>
          </a:xfrm>
          <a:prstGeom prst="rect">
            <a:avLst/>
          </a:prstGeom>
          <a:noFill/>
        </p:spPr>
        <p:txBody>
          <a:bodyPr wrap="square" rtlCol="0">
            <a:spAutoFit/>
          </a:bodyPr>
          <a:lstStyle/>
          <a:p>
            <a:r>
              <a:rPr lang="en-US" sz="900">
                <a:hlinkClick r:id="rId3" tooltip="https://it.qaz.wiki/wiki/Hurdlin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8336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A3F9-C988-46E4-8F24-7E2D172C941C}"/>
              </a:ext>
            </a:extLst>
          </p:cNvPr>
          <p:cNvSpPr>
            <a:spLocks noGrp="1"/>
          </p:cNvSpPr>
          <p:nvPr>
            <p:ph type="title"/>
          </p:nvPr>
        </p:nvSpPr>
        <p:spPr/>
        <p:txBody>
          <a:bodyPr/>
          <a:lstStyle/>
          <a:p>
            <a:r>
              <a:rPr lang="en-US" dirty="0"/>
              <a:t>How do you cross the finish line?</a:t>
            </a:r>
          </a:p>
        </p:txBody>
      </p:sp>
      <p:pic>
        <p:nvPicPr>
          <p:cNvPr id="5" name="Content Placeholder 4" descr="A group of people on a court&#10;&#10;Description automatically generated">
            <a:extLst>
              <a:ext uri="{FF2B5EF4-FFF2-40B4-BE49-F238E27FC236}">
                <a16:creationId xmlns:a16="http://schemas.microsoft.com/office/drawing/2014/main" id="{D55FA11B-67BA-4B85-8DC6-A691FA051705}"/>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5854292" y="2170203"/>
            <a:ext cx="3344091" cy="2508069"/>
          </a:xfrm>
        </p:spPr>
      </p:pic>
      <p:sp>
        <p:nvSpPr>
          <p:cNvPr id="6" name="TextBox 5">
            <a:extLst>
              <a:ext uri="{FF2B5EF4-FFF2-40B4-BE49-F238E27FC236}">
                <a16:creationId xmlns:a16="http://schemas.microsoft.com/office/drawing/2014/main" id="{F61B6E32-786B-40D3-A865-6D8A8E8214DD}"/>
              </a:ext>
            </a:extLst>
          </p:cNvPr>
          <p:cNvSpPr txBox="1"/>
          <p:nvPr/>
        </p:nvSpPr>
        <p:spPr>
          <a:xfrm>
            <a:off x="5854292" y="4678272"/>
            <a:ext cx="3344091" cy="230832"/>
          </a:xfrm>
          <a:prstGeom prst="rect">
            <a:avLst/>
          </a:prstGeom>
          <a:noFill/>
        </p:spPr>
        <p:txBody>
          <a:bodyPr wrap="square" rtlCol="0">
            <a:spAutoFit/>
          </a:bodyPr>
          <a:lstStyle/>
          <a:p>
            <a:r>
              <a:rPr lang="en-US" sz="900">
                <a:hlinkClick r:id="rId3" tooltip="https://commons.wikimedia.org/wiki/File:110_m_hurdles_2010_USA_Outdoor.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32060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2410" b="70352"/>
          <a:stretch/>
        </p:blipFill>
        <p:spPr>
          <a:xfrm>
            <a:off x="0" y="1"/>
            <a:ext cx="6635261" cy="6084710"/>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827" r="59558" b="22469"/>
          <a:stretch/>
        </p:blipFill>
        <p:spPr>
          <a:xfrm>
            <a:off x="8567437" y="-1"/>
            <a:ext cx="3624563" cy="598875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87209"/>
          <a:stretch/>
        </p:blipFill>
        <p:spPr>
          <a:xfrm>
            <a:off x="0" y="6084710"/>
            <a:ext cx="12192000" cy="773290"/>
          </a:xfrm>
          <a:prstGeom prst="rect">
            <a:avLst/>
          </a:prstGeom>
        </p:spPr>
      </p:pic>
      <p:sp>
        <p:nvSpPr>
          <p:cNvPr id="8" name="TextBox 7"/>
          <p:cNvSpPr txBox="1"/>
          <p:nvPr/>
        </p:nvSpPr>
        <p:spPr>
          <a:xfrm>
            <a:off x="6635261" y="2905666"/>
            <a:ext cx="2149563" cy="369332"/>
          </a:xfrm>
          <a:prstGeom prst="rect">
            <a:avLst/>
          </a:prstGeom>
          <a:noFill/>
        </p:spPr>
        <p:txBody>
          <a:bodyPr wrap="none" rtlCol="0">
            <a:spAutoFit/>
          </a:bodyPr>
          <a:lstStyle/>
          <a:p>
            <a:r>
              <a:rPr lang="en-US" b="1" dirty="0">
                <a:solidFill>
                  <a:srgbClr val="FF0000"/>
                </a:solidFill>
              </a:rPr>
              <a:t>Your logo goes here</a:t>
            </a:r>
          </a:p>
        </p:txBody>
      </p:sp>
      <p:pic>
        <p:nvPicPr>
          <p:cNvPr id="10" name="Picture 9" descr="Logo, company name&#10;&#10;Description automatically generated">
            <a:extLst>
              <a:ext uri="{FF2B5EF4-FFF2-40B4-BE49-F238E27FC236}">
                <a16:creationId xmlns:a16="http://schemas.microsoft.com/office/drawing/2014/main" id="{74A8FD50-67EF-42ED-BF29-F4BC104F3CE8}"/>
              </a:ext>
            </a:extLst>
          </p:cNvPr>
          <p:cNvPicPr>
            <a:picLocks noChangeAspect="1"/>
          </p:cNvPicPr>
          <p:nvPr/>
        </p:nvPicPr>
        <p:blipFill>
          <a:blip r:embed="rId4"/>
          <a:stretch>
            <a:fillRect/>
          </a:stretch>
        </p:blipFill>
        <p:spPr>
          <a:xfrm>
            <a:off x="6635261" y="1568615"/>
            <a:ext cx="2149563" cy="3072396"/>
          </a:xfrm>
          <a:prstGeom prst="rect">
            <a:avLst/>
          </a:prstGeom>
        </p:spPr>
      </p:pic>
    </p:spTree>
    <p:extLst>
      <p:ext uri="{BB962C8B-B14F-4D97-AF65-F5344CB8AC3E}">
        <p14:creationId xmlns:p14="http://schemas.microsoft.com/office/powerpoint/2010/main" val="333016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3577A01-3DD8-4E33-BEE1-3065F7E6FB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43F317-A7DE-4F2C-B9EE-4C9F6CC1AC40}"/>
              </a:ext>
            </a:extLst>
          </p:cNvPr>
          <p:cNvSpPr>
            <a:spLocks noGrp="1"/>
          </p:cNvSpPr>
          <p:nvPr>
            <p:ph type="title"/>
          </p:nvPr>
        </p:nvSpPr>
        <p:spPr>
          <a:xfrm>
            <a:off x="289248" y="1123837"/>
            <a:ext cx="6451110" cy="1255469"/>
          </a:xfrm>
        </p:spPr>
        <p:txBody>
          <a:bodyPr>
            <a:normAutofit/>
          </a:bodyPr>
          <a:lstStyle/>
          <a:p>
            <a:r>
              <a:rPr lang="en-US" dirty="0">
                <a:solidFill>
                  <a:schemeClr val="tx1"/>
                </a:solidFill>
              </a:rPr>
              <a:t>Meet the Speaker – Cheryl Bazard</a:t>
            </a:r>
          </a:p>
        </p:txBody>
      </p:sp>
      <p:sp>
        <p:nvSpPr>
          <p:cNvPr id="3" name="Content Placeholder 2">
            <a:extLst>
              <a:ext uri="{FF2B5EF4-FFF2-40B4-BE49-F238E27FC236}">
                <a16:creationId xmlns:a16="http://schemas.microsoft.com/office/drawing/2014/main" id="{C9D56494-637E-4E50-8550-07BC98B860CB}"/>
              </a:ext>
            </a:extLst>
          </p:cNvPr>
          <p:cNvSpPr>
            <a:spLocks noGrp="1"/>
          </p:cNvSpPr>
          <p:nvPr>
            <p:ph idx="1"/>
          </p:nvPr>
        </p:nvSpPr>
        <p:spPr>
          <a:xfrm>
            <a:off x="289248" y="2510395"/>
            <a:ext cx="6451109" cy="3274586"/>
          </a:xfrm>
        </p:spPr>
        <p:txBody>
          <a:bodyPr anchor="t">
            <a:normAutofit fontScale="32500" lnSpcReduction="20000"/>
          </a:bodyPr>
          <a:lstStyle/>
          <a:p>
            <a:pPr marL="152400" rtl="0">
              <a:spcBef>
                <a:spcPts val="0"/>
              </a:spcBef>
              <a:spcAft>
                <a:spcPts val="0"/>
              </a:spcAft>
            </a:pPr>
            <a:r>
              <a:rPr lang="en-US" sz="5100" b="0" i="0" u="none" strike="noStrike" dirty="0">
                <a:solidFill>
                  <a:schemeClr val="tx1"/>
                </a:solidFill>
                <a:effectLst/>
                <a:latin typeface="Times New Roman" panose="02020603050405020304" pitchFamily="18" charset="0"/>
                <a:cs typeface="Times New Roman" panose="02020603050405020304" pitchFamily="18" charset="0"/>
              </a:rPr>
              <a:t>Cheryl is an expert in the areas of Compliance, Corporate Governance and Anti-Money Laundering issues. She has served as Regional Director of Compliance for a pan Caribbean Bank with presence in 16 countries, including The Bahamas, Cayman Islands Barbados, Jamaica and Belize. She is also the founding President of The Bahamas Association of Compliance Officers and a former member of the Ethics Committee of the Bahamas Bar Association,  former Chairman of the Port Authority, former Chairman of the Consumer Commission and Deputy Chairman of the Public Defenders' Commission. She has Diplomas with Distinction from The International Compliance Association in Compliance and Anti-Money Laundering and is a Fellow of that Association. Ms. Bazard is also a former Tutor at the Eugene </a:t>
            </a:r>
            <a:r>
              <a:rPr lang="en-US" sz="5100" b="0" i="0" u="none" strike="noStrike" dirty="0" err="1">
                <a:solidFill>
                  <a:schemeClr val="tx1"/>
                </a:solidFill>
                <a:effectLst/>
                <a:latin typeface="Times New Roman" panose="02020603050405020304" pitchFamily="18" charset="0"/>
                <a:cs typeface="Times New Roman" panose="02020603050405020304" pitchFamily="18" charset="0"/>
              </a:rPr>
              <a:t>Dupuch</a:t>
            </a:r>
            <a:r>
              <a:rPr lang="en-US" sz="5100" b="0" i="0" u="none" strike="noStrike" dirty="0">
                <a:solidFill>
                  <a:schemeClr val="tx1"/>
                </a:solidFill>
                <a:effectLst/>
                <a:latin typeface="Times New Roman" panose="02020603050405020304" pitchFamily="18" charset="0"/>
                <a:cs typeface="Times New Roman" panose="02020603050405020304" pitchFamily="18" charset="0"/>
              </a:rPr>
              <a:t> Law School and has served as a Course Director. Her public service in the community includes being a Board Member of the Bahamas Education Loan Authority and a member of the Disciplinary Committee of The Bahamas' Securities Commission</a:t>
            </a:r>
            <a:r>
              <a:rPr lang="en-US" sz="1400" b="0" i="0" u="none" strike="noStrike" dirty="0">
                <a:solidFill>
                  <a:srgbClr val="FFFFFF"/>
                </a:solidFill>
                <a:effectLst/>
                <a:latin typeface="Roboto"/>
              </a:rPr>
              <a:t>.</a:t>
            </a:r>
            <a:endParaRPr lang="en-US" sz="1400" b="0" dirty="0">
              <a:solidFill>
                <a:srgbClr val="FFFFFF"/>
              </a:solidFill>
              <a:effectLst/>
            </a:endParaRPr>
          </a:p>
          <a:p>
            <a:r>
              <a:rPr lang="en-US" sz="1100" dirty="0">
                <a:solidFill>
                  <a:srgbClr val="FFFFFF"/>
                </a:solidFill>
              </a:rPr>
              <a:t/>
            </a:r>
            <a:br>
              <a:rPr lang="en-US" sz="1100" dirty="0">
                <a:solidFill>
                  <a:srgbClr val="FFFFFF"/>
                </a:solidFill>
              </a:rPr>
            </a:br>
            <a:endParaRPr lang="en-US" sz="1100" dirty="0">
              <a:solidFill>
                <a:srgbClr val="FFFFFF"/>
              </a:solidFill>
            </a:endParaRPr>
          </a:p>
        </p:txBody>
      </p:sp>
      <p:pic>
        <p:nvPicPr>
          <p:cNvPr id="1026" name="Picture 2">
            <a:extLst>
              <a:ext uri="{FF2B5EF4-FFF2-40B4-BE49-F238E27FC236}">
                <a16:creationId xmlns:a16="http://schemas.microsoft.com/office/drawing/2014/main" id="{3F769DDC-EF09-4A54-87EB-F7C2A00CD5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16" r="13406" b="1"/>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38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your marks!</a:t>
            </a:r>
          </a:p>
        </p:txBody>
      </p:sp>
      <p:pic>
        <p:nvPicPr>
          <p:cNvPr id="5" name="Content Placeholder 4" descr="A person standing on a court&#10;&#10;Description automatically generated">
            <a:extLst>
              <a:ext uri="{FF2B5EF4-FFF2-40B4-BE49-F238E27FC236}">
                <a16:creationId xmlns:a16="http://schemas.microsoft.com/office/drawing/2014/main" id="{4FE12FE5-4ACC-439B-BA5E-205FD65CE5E8}"/>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3868738" y="985837"/>
            <a:ext cx="7315200" cy="4876800"/>
          </a:xfrm>
        </p:spPr>
      </p:pic>
      <p:sp>
        <p:nvSpPr>
          <p:cNvPr id="6" name="TextBox 5">
            <a:extLst>
              <a:ext uri="{FF2B5EF4-FFF2-40B4-BE49-F238E27FC236}">
                <a16:creationId xmlns:a16="http://schemas.microsoft.com/office/drawing/2014/main" id="{BD23F496-BAD6-4620-B717-4A12E849CDD1}"/>
              </a:ext>
            </a:extLst>
          </p:cNvPr>
          <p:cNvSpPr txBox="1"/>
          <p:nvPr/>
        </p:nvSpPr>
        <p:spPr>
          <a:xfrm>
            <a:off x="3868738" y="5862637"/>
            <a:ext cx="7315200" cy="230832"/>
          </a:xfrm>
          <a:prstGeom prst="rect">
            <a:avLst/>
          </a:prstGeom>
          <a:noFill/>
        </p:spPr>
        <p:txBody>
          <a:bodyPr wrap="square" rtlCol="0">
            <a:spAutoFit/>
          </a:bodyPr>
          <a:lstStyle/>
          <a:p>
            <a:r>
              <a:rPr lang="en-US" sz="900">
                <a:hlinkClick r:id="rId3" tooltip="http://petersopinion.com/2017/04/24/leading-agile-transformation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81390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lant growing in a concrete crack">
            <a:extLst>
              <a:ext uri="{FF2B5EF4-FFF2-40B4-BE49-F238E27FC236}">
                <a16:creationId xmlns:a16="http://schemas.microsoft.com/office/drawing/2014/main" id="{DA3C7E45-0004-4EC8-B884-BD64C518B424}"/>
              </a:ext>
            </a:extLst>
          </p:cNvPr>
          <p:cNvPicPr>
            <a:picLocks noChangeAspect="1"/>
          </p:cNvPicPr>
          <p:nvPr/>
        </p:nvPicPr>
        <p:blipFill rotWithShape="1">
          <a:blip r:embed="rId2"/>
          <a:srcRect t="15709" r="-1" b="-1"/>
          <a:stretch/>
        </p:blipFill>
        <p:spPr>
          <a:xfrm>
            <a:off x="20" y="-1"/>
            <a:ext cx="12188932" cy="6858000"/>
          </a:xfrm>
          <a:prstGeom prst="rect">
            <a:avLst/>
          </a:prstGeom>
        </p:spPr>
      </p:pic>
      <p:sp>
        <p:nvSpPr>
          <p:cNvPr id="2" name="Title 1">
            <a:extLst>
              <a:ext uri="{FF2B5EF4-FFF2-40B4-BE49-F238E27FC236}">
                <a16:creationId xmlns:a16="http://schemas.microsoft.com/office/drawing/2014/main" id="{ED74C841-00FA-48FC-B6B4-960B855903F8}"/>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spc="-100">
                <a:solidFill>
                  <a:schemeClr val="tx1"/>
                </a:solidFill>
              </a:rPr>
              <a:t>Unpredictable and Evolving Environment</a:t>
            </a:r>
          </a:p>
        </p:txBody>
      </p:sp>
    </p:spTree>
    <p:extLst>
      <p:ext uri="{BB962C8B-B14F-4D97-AF65-F5344CB8AC3E}">
        <p14:creationId xmlns:p14="http://schemas.microsoft.com/office/powerpoint/2010/main" val="365072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a:extLst>
              <a:ext uri="{FF2B5EF4-FFF2-40B4-BE49-F238E27FC236}">
                <a16:creationId xmlns:a16="http://schemas.microsoft.com/office/drawing/2014/main" id="{3775F8C8-FC4E-4DE1-92A6-9CC3C3559C96}"/>
              </a:ext>
            </a:extLst>
          </p:cNvPr>
          <p:cNvPicPr>
            <a:picLocks noChangeAspect="1"/>
          </p:cNvPicPr>
          <p:nvPr/>
        </p:nvPicPr>
        <p:blipFill rotWithShape="1">
          <a:blip r:embed="rId2"/>
          <a:srcRect t="3981" b="6019"/>
          <a:stretch/>
        </p:blipFill>
        <p:spPr>
          <a:xfrm>
            <a:off x="0" y="-246267"/>
            <a:ext cx="14137178" cy="7503277"/>
          </a:xfrm>
          <a:prstGeom prst="rect">
            <a:avLst/>
          </a:prstGeom>
        </p:spPr>
      </p:pic>
      <p:sp>
        <p:nvSpPr>
          <p:cNvPr id="9" name="Rectangle 8">
            <a:extLst>
              <a:ext uri="{FF2B5EF4-FFF2-40B4-BE49-F238E27FC236}">
                <a16:creationId xmlns:a16="http://schemas.microsoft.com/office/drawing/2014/main" id="{5A133C1E-CB83-47F3-8F35-94C2A7C58E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16D8CF-B82E-46C9-B2DF-080E41DDD319}"/>
              </a:ext>
            </a:extLst>
          </p:cNvPr>
          <p:cNvSpPr>
            <a:spLocks noGrp="1"/>
          </p:cNvSpPr>
          <p:nvPr>
            <p:ph type="title"/>
          </p:nvPr>
        </p:nvSpPr>
        <p:spPr>
          <a:xfrm>
            <a:off x="252919" y="1123837"/>
            <a:ext cx="2947482" cy="1283461"/>
          </a:xfrm>
        </p:spPr>
        <p:txBody>
          <a:bodyPr anchor="b">
            <a:noAutofit/>
          </a:bodyPr>
          <a:lstStyle/>
          <a:p>
            <a:r>
              <a:rPr lang="en-US" sz="4400" dirty="0"/>
              <a:t>Economic conditions</a:t>
            </a:r>
          </a:p>
        </p:txBody>
      </p:sp>
      <p:sp>
        <p:nvSpPr>
          <p:cNvPr id="3" name="Content Placeholder 2">
            <a:extLst>
              <a:ext uri="{FF2B5EF4-FFF2-40B4-BE49-F238E27FC236}">
                <a16:creationId xmlns:a16="http://schemas.microsoft.com/office/drawing/2014/main" id="{3C974465-3497-49D0-B16A-69888FF7FC78}"/>
              </a:ext>
            </a:extLst>
          </p:cNvPr>
          <p:cNvSpPr>
            <a:spLocks noGrp="1"/>
          </p:cNvSpPr>
          <p:nvPr>
            <p:ph idx="1"/>
          </p:nvPr>
        </p:nvSpPr>
        <p:spPr>
          <a:xfrm>
            <a:off x="252920" y="2407298"/>
            <a:ext cx="2947482" cy="3498980"/>
          </a:xfrm>
        </p:spPr>
        <p:txBody>
          <a:bodyPr anchor="t">
            <a:normAutofit/>
          </a:bodyPr>
          <a:lstStyle/>
          <a:p>
            <a:r>
              <a:rPr lang="en-US" sz="4400" b="0" i="0" dirty="0">
                <a:effectLst/>
                <a:latin typeface="Lora"/>
              </a:rPr>
              <a:t>impacting growth</a:t>
            </a:r>
            <a:endParaRPr lang="en-US" sz="4400" dirty="0">
              <a:solidFill>
                <a:srgbClr val="FFFFFF"/>
              </a:solidFill>
            </a:endParaRPr>
          </a:p>
        </p:txBody>
      </p:sp>
      <p:sp>
        <p:nvSpPr>
          <p:cNvPr id="11" name="Rectangle 10">
            <a:extLst>
              <a:ext uri="{FF2B5EF4-FFF2-40B4-BE49-F238E27FC236}">
                <a16:creationId xmlns:a16="http://schemas.microsoft.com/office/drawing/2014/main" id="{289E943A-225D-44B1-B345-D7FDBA43C1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816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BA1241-A1CA-4E4C-8ED4-826BA587C53F}"/>
              </a:ext>
            </a:extLst>
          </p:cNvPr>
          <p:cNvSpPr>
            <a:spLocks noGrp="1"/>
          </p:cNvSpPr>
          <p:nvPr>
            <p:ph type="title"/>
          </p:nvPr>
        </p:nvSpPr>
        <p:spPr>
          <a:xfrm>
            <a:off x="1069849" y="1298448"/>
            <a:ext cx="6917245" cy="3255264"/>
          </a:xfrm>
        </p:spPr>
        <p:txBody>
          <a:bodyPr vert="horz" lIns="91440" tIns="45720" rIns="91440" bIns="45720" rtlCol="0" anchor="ctr">
            <a:normAutofit/>
          </a:bodyPr>
          <a:lstStyle/>
          <a:p>
            <a:pPr algn="r"/>
            <a:r>
              <a:rPr lang="en-US" sz="6000" spc="-100" dirty="0"/>
              <a:t>C</a:t>
            </a:r>
            <a:r>
              <a:rPr lang="en-US" sz="6000" b="0" i="0" spc="-100" dirty="0">
                <a:effectLst/>
              </a:rPr>
              <a:t>ybersecurity </a:t>
            </a:r>
            <a:r>
              <a:rPr lang="en-US" sz="6000" spc="-100" dirty="0"/>
              <a:t>T</a:t>
            </a:r>
            <a:r>
              <a:rPr lang="en-US" sz="6000" b="0" i="0" spc="-100" dirty="0">
                <a:effectLst/>
              </a:rPr>
              <a:t>hreats</a:t>
            </a:r>
            <a:endParaRPr lang="en-US" sz="6000" spc="-100" dirty="0"/>
          </a:p>
        </p:txBody>
      </p:sp>
    </p:spTree>
    <p:extLst>
      <p:ext uri="{BB962C8B-B14F-4D97-AF65-F5344CB8AC3E}">
        <p14:creationId xmlns:p14="http://schemas.microsoft.com/office/powerpoint/2010/main" val="4820958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69CF-2110-4DAB-8CE7-FA778456A86E}"/>
              </a:ext>
            </a:extLst>
          </p:cNvPr>
          <p:cNvSpPr>
            <a:spLocks noGrp="1"/>
          </p:cNvSpPr>
          <p:nvPr>
            <p:ph type="title"/>
          </p:nvPr>
        </p:nvSpPr>
        <p:spPr/>
        <p:txBody>
          <a:bodyPr/>
          <a:lstStyle/>
          <a:p>
            <a:r>
              <a:rPr lang="en-US" dirty="0"/>
              <a:t>Off and Running</a:t>
            </a:r>
          </a:p>
        </p:txBody>
      </p:sp>
      <p:pic>
        <p:nvPicPr>
          <p:cNvPr id="5" name="Content Placeholder 4" descr="A group of people on a court&#10;&#10;Description automatically generated">
            <a:extLst>
              <a:ext uri="{FF2B5EF4-FFF2-40B4-BE49-F238E27FC236}">
                <a16:creationId xmlns:a16="http://schemas.microsoft.com/office/drawing/2014/main" id="{ED937057-FCA5-47DB-9F20-16D46D4D9EF2}"/>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4351338" y="1309687"/>
            <a:ext cx="6350000" cy="4229100"/>
          </a:xfrm>
        </p:spPr>
      </p:pic>
      <p:sp>
        <p:nvSpPr>
          <p:cNvPr id="6" name="TextBox 5">
            <a:extLst>
              <a:ext uri="{FF2B5EF4-FFF2-40B4-BE49-F238E27FC236}">
                <a16:creationId xmlns:a16="http://schemas.microsoft.com/office/drawing/2014/main" id="{12379C5F-C8DC-4CE3-A79B-116EE5C8A004}"/>
              </a:ext>
            </a:extLst>
          </p:cNvPr>
          <p:cNvSpPr txBox="1"/>
          <p:nvPr/>
        </p:nvSpPr>
        <p:spPr>
          <a:xfrm>
            <a:off x="4351338" y="5538787"/>
            <a:ext cx="6350000" cy="230832"/>
          </a:xfrm>
          <a:prstGeom prst="rect">
            <a:avLst/>
          </a:prstGeom>
          <a:noFill/>
        </p:spPr>
        <p:txBody>
          <a:bodyPr wrap="square" rtlCol="0">
            <a:spAutoFit/>
          </a:bodyPr>
          <a:lstStyle/>
          <a:p>
            <a:r>
              <a:rPr lang="en-US" sz="900">
                <a:hlinkClick r:id="rId3" tooltip="https://heidicohen.com/overcoming-social-media-hurdle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8577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13577A01-3DD8-4E33-BEE1-3065F7E6FB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946791-F09C-4C3E-9BFA-A60E694DC9A1}"/>
              </a:ext>
            </a:extLst>
          </p:cNvPr>
          <p:cNvSpPr>
            <a:spLocks noGrp="1"/>
          </p:cNvSpPr>
          <p:nvPr>
            <p:ph type="title"/>
          </p:nvPr>
        </p:nvSpPr>
        <p:spPr>
          <a:xfrm>
            <a:off x="289248" y="1123837"/>
            <a:ext cx="6451110" cy="1255469"/>
          </a:xfrm>
        </p:spPr>
        <p:txBody>
          <a:bodyPr>
            <a:normAutofit/>
          </a:bodyPr>
          <a:lstStyle/>
          <a:p>
            <a:pPr rtl="0">
              <a:spcBef>
                <a:spcPts val="0"/>
              </a:spcBef>
              <a:spcAft>
                <a:spcPts val="0"/>
              </a:spcAft>
            </a:pPr>
            <a:r>
              <a:rPr lang="en-US" sz="2800" b="0" i="0" u="none" strike="noStrike" dirty="0">
                <a:solidFill>
                  <a:schemeClr val="tx1"/>
                </a:solidFill>
                <a:effectLst/>
                <a:latin typeface="Roboto"/>
              </a:rPr>
              <a:t>Increased Risks</a:t>
            </a:r>
            <a:r>
              <a:rPr lang="en-US" sz="2800" b="0" dirty="0">
                <a:effectLst/>
              </a:rPr>
              <a:t/>
            </a:r>
            <a:br>
              <a:rPr lang="en-US" sz="2800" b="0" dirty="0">
                <a:effectLst/>
              </a:rPr>
            </a:b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id="{BEF11610-E206-46D1-BC44-4E064D3A8CE3}"/>
              </a:ext>
            </a:extLst>
          </p:cNvPr>
          <p:cNvSpPr>
            <a:spLocks noGrp="1"/>
          </p:cNvSpPr>
          <p:nvPr>
            <p:ph idx="1"/>
          </p:nvPr>
        </p:nvSpPr>
        <p:spPr>
          <a:xfrm>
            <a:off x="289248" y="1535502"/>
            <a:ext cx="6451109" cy="4399472"/>
          </a:xfrm>
        </p:spPr>
        <p:txBody>
          <a:bodyPr anchor="t">
            <a:normAutofit fontScale="77500" lnSpcReduction="20000"/>
          </a:bodyPr>
          <a:lstStyle/>
          <a:p>
            <a:pPr rtl="0">
              <a:spcBef>
                <a:spcPts val="0"/>
              </a:spcBef>
              <a:spcAft>
                <a:spcPts val="0"/>
              </a:spcAft>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Stretched management and pressure to generate revenue may increase risk</a:t>
            </a:r>
            <a:endParaRPr lang="en-US" sz="1900" i="0" u="none" strike="noStrike" dirty="0">
              <a:solidFill>
                <a:schemeClr val="tx1"/>
              </a:solidFill>
              <a:latin typeface="Times New Roman" panose="02020603050405020304" pitchFamily="18" charset="0"/>
              <a:cs typeface="Times New Roman" panose="02020603050405020304" pitchFamily="18" charset="0"/>
            </a:endParaRPr>
          </a:p>
          <a:p>
            <a:pPr rtl="0">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
            </a:r>
            <a:br>
              <a:rPr lang="en-US" sz="1900" dirty="0">
                <a:solidFill>
                  <a:schemeClr val="tx1"/>
                </a:solidFill>
                <a:latin typeface="Times New Roman" panose="02020603050405020304" pitchFamily="18" charset="0"/>
                <a:cs typeface="Times New Roman" panose="02020603050405020304" pitchFamily="18" charset="0"/>
              </a:rPr>
            </a:br>
            <a:r>
              <a:rPr lang="en-US" sz="1900" b="0" i="0" u="none" strike="noStrike" dirty="0">
                <a:solidFill>
                  <a:schemeClr val="tx1"/>
                </a:solidFill>
                <a:effectLst/>
                <a:latin typeface="Times New Roman" panose="02020603050405020304" pitchFamily="18" charset="0"/>
                <a:cs typeface="Times New Roman" panose="02020603050405020304" pitchFamily="18" charset="0"/>
              </a:rPr>
              <a:t>Shelter-in-Place and remote work will lead to less oversight</a:t>
            </a: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
            </a:r>
            <a:br>
              <a:rPr lang="en-US" sz="1900" dirty="0">
                <a:solidFill>
                  <a:schemeClr val="tx1"/>
                </a:solidFill>
                <a:latin typeface="Times New Roman" panose="02020603050405020304" pitchFamily="18" charset="0"/>
                <a:cs typeface="Times New Roman" panose="02020603050405020304" pitchFamily="18" charset="0"/>
              </a:rPr>
            </a:br>
            <a:r>
              <a:rPr lang="en-US" sz="1900" b="0" i="0" u="none" strike="noStrike" dirty="0">
                <a:solidFill>
                  <a:schemeClr val="tx1"/>
                </a:solidFill>
                <a:effectLst/>
                <a:latin typeface="Times New Roman" panose="02020603050405020304" pitchFamily="18" charset="0"/>
                <a:cs typeface="Times New Roman" panose="02020603050405020304" pitchFamily="18" charset="0"/>
              </a:rPr>
              <a:t>Shelter-in-Place and remote work will have an impact on compliance processes: </a:t>
            </a: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b="0" dirty="0">
                <a:solidFill>
                  <a:schemeClr val="tx1"/>
                </a:solidFill>
                <a:effectLst/>
                <a:latin typeface="Times New Roman" panose="02020603050405020304" pitchFamily="18" charset="0"/>
                <a:cs typeface="Times New Roman" panose="02020603050405020304" pitchFamily="18" charset="0"/>
              </a:rPr>
              <a:t/>
            </a:r>
            <a:br>
              <a:rPr lang="en-US" sz="1900" b="0" dirty="0">
                <a:solidFill>
                  <a:schemeClr val="tx1"/>
                </a:solidFill>
                <a:effectLst/>
                <a:latin typeface="Times New Roman" panose="02020603050405020304" pitchFamily="18" charset="0"/>
                <a:cs typeface="Times New Roman" panose="02020603050405020304" pitchFamily="18" charset="0"/>
              </a:rPr>
            </a:br>
            <a:r>
              <a:rPr lang="en-US" sz="1900" b="0" i="0" u="none" strike="noStrike" dirty="0">
                <a:solidFill>
                  <a:schemeClr val="tx1"/>
                </a:solidFill>
                <a:effectLst/>
                <a:latin typeface="Times New Roman" panose="02020603050405020304" pitchFamily="18" charset="0"/>
                <a:cs typeface="Times New Roman" panose="02020603050405020304" pitchFamily="18" charset="0"/>
              </a:rPr>
              <a:t>- due diligence </a:t>
            </a: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 ongoing oversight &amp; monitoring </a:t>
            </a: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 investigations </a:t>
            </a: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 reporting </a:t>
            </a: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 remediation</a:t>
            </a: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
            </a:r>
            <a:br>
              <a:rPr lang="en-US" sz="1900" dirty="0">
                <a:solidFill>
                  <a:schemeClr val="tx1"/>
                </a:solidFill>
                <a:latin typeface="Times New Roman" panose="02020603050405020304" pitchFamily="18" charset="0"/>
                <a:cs typeface="Times New Roman" panose="02020603050405020304" pitchFamily="18" charset="0"/>
              </a:rPr>
            </a:br>
            <a:r>
              <a:rPr lang="en-US" sz="1900" b="0" i="0" u="none" strike="noStrike" dirty="0">
                <a:solidFill>
                  <a:schemeClr val="tx1"/>
                </a:solidFill>
                <a:effectLst/>
                <a:latin typeface="Times New Roman" panose="02020603050405020304" pitchFamily="18" charset="0"/>
                <a:cs typeface="Times New Roman" panose="02020603050405020304" pitchFamily="18" charset="0"/>
              </a:rPr>
              <a:t>Compliance teams will be under considerable strain due also to pressure on their resources.</a:t>
            </a:r>
          </a:p>
          <a:p>
            <a:pPr rtl="0">
              <a:spcBef>
                <a:spcPts val="0"/>
              </a:spcBef>
              <a:spcAft>
                <a:spcPts val="0"/>
              </a:spcAft>
            </a:pP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Government actors will be more involved in supply chain and procurement activity – more touchpoints with governments means more opportunity for improper payments</a:t>
            </a:r>
          </a:p>
          <a:p>
            <a:pPr rtl="0">
              <a:spcBef>
                <a:spcPts val="0"/>
              </a:spcBef>
              <a:spcAft>
                <a:spcPts val="0"/>
              </a:spcAft>
            </a:pPr>
            <a:endParaRPr lang="en-US" sz="1900" b="0" dirty="0">
              <a:solidFill>
                <a:schemeClr val="tx1"/>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Shifts in supply chains may increase thus increasing risk unless proper vetting and screening continues… (increase sanctions/corruption risk and labor/human rights risk)</a:t>
            </a:r>
            <a:endParaRPr lang="en-US" sz="1900" b="0" dirty="0">
              <a:solidFill>
                <a:schemeClr val="tx1"/>
              </a:solidFill>
              <a:effectLst/>
              <a:latin typeface="Times New Roman" panose="02020603050405020304" pitchFamily="18" charset="0"/>
              <a:cs typeface="Times New Roman" panose="02020603050405020304" pitchFamily="18" charset="0"/>
            </a:endParaRPr>
          </a:p>
          <a:p>
            <a:r>
              <a:rPr lang="en-US" sz="1200" dirty="0">
                <a:solidFill>
                  <a:srgbClr val="FFFFFF"/>
                </a:solidFill>
              </a:rPr>
              <a:t/>
            </a:r>
            <a:br>
              <a:rPr lang="en-US" sz="1200" dirty="0">
                <a:solidFill>
                  <a:srgbClr val="FFFFFF"/>
                </a:solidFill>
              </a:rPr>
            </a:br>
            <a:r>
              <a:rPr lang="en-US" sz="1200" dirty="0">
                <a:solidFill>
                  <a:srgbClr val="FFFFFF"/>
                </a:solidFill>
              </a:rPr>
              <a:t/>
            </a:r>
            <a:br>
              <a:rPr lang="en-US" sz="1200" dirty="0">
                <a:solidFill>
                  <a:srgbClr val="FFFFFF"/>
                </a:solidFill>
              </a:rPr>
            </a:br>
            <a:r>
              <a:rPr lang="en-US" sz="800" dirty="0">
                <a:solidFill>
                  <a:srgbClr val="FFFFFF"/>
                </a:solidFill>
              </a:rPr>
              <a:t/>
            </a:r>
            <a:br>
              <a:rPr lang="en-US" sz="800" dirty="0">
                <a:solidFill>
                  <a:srgbClr val="FFFFFF"/>
                </a:solidFill>
              </a:rPr>
            </a:br>
            <a:endParaRPr lang="en-US" sz="800" dirty="0">
              <a:solidFill>
                <a:srgbClr val="FFFFFF"/>
              </a:solidFill>
            </a:endParaRPr>
          </a:p>
        </p:txBody>
      </p:sp>
      <p:pic>
        <p:nvPicPr>
          <p:cNvPr id="5" name="Picture 4" descr="A picture containing grass, outdoor, field, sport&#10;&#10;Description automatically generated">
            <a:extLst>
              <a:ext uri="{FF2B5EF4-FFF2-40B4-BE49-F238E27FC236}">
                <a16:creationId xmlns:a16="http://schemas.microsoft.com/office/drawing/2014/main" id="{E9121D48-6D45-4ACF-9799-0A9D04341D39}"/>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30735" r="29396" b="1"/>
          <a:stretch/>
        </p:blipFill>
        <p:spPr>
          <a:xfrm>
            <a:off x="7683054" y="763675"/>
            <a:ext cx="3778286" cy="5330650"/>
          </a:xfrm>
          <a:prstGeom prst="rect">
            <a:avLst/>
          </a:prstGeom>
        </p:spPr>
      </p:pic>
    </p:spTree>
    <p:extLst>
      <p:ext uri="{BB962C8B-B14F-4D97-AF65-F5344CB8AC3E}">
        <p14:creationId xmlns:p14="http://schemas.microsoft.com/office/powerpoint/2010/main" val="208171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35BD-6D18-4D86-AC20-F25261C4B314}"/>
              </a:ext>
            </a:extLst>
          </p:cNvPr>
          <p:cNvSpPr>
            <a:spLocks noGrp="1"/>
          </p:cNvSpPr>
          <p:nvPr>
            <p:ph type="title"/>
          </p:nvPr>
        </p:nvSpPr>
        <p:spPr/>
        <p:txBody>
          <a:bodyPr/>
          <a:lstStyle/>
          <a:p>
            <a:pPr rtl="0">
              <a:spcBef>
                <a:spcPts val="0"/>
              </a:spcBef>
              <a:spcAft>
                <a:spcPts val="0"/>
              </a:spcAft>
            </a:pPr>
            <a:r>
              <a:rPr lang="en-US" sz="1800" b="0" i="0" u="none" strike="noStrike" dirty="0">
                <a:solidFill>
                  <a:srgbClr val="000000"/>
                </a:solidFill>
                <a:effectLst/>
                <a:latin typeface="Roboto"/>
              </a:rPr>
              <a:t>What are businesses most worried about?</a:t>
            </a:r>
            <a:br>
              <a:rPr lang="en-US" sz="1800" b="0" i="0" u="none" strike="noStrike" dirty="0">
                <a:solidFill>
                  <a:srgbClr val="000000"/>
                </a:solidFill>
                <a:effectLst/>
                <a:latin typeface="Roboto"/>
              </a:rPr>
            </a:br>
            <a:r>
              <a:rPr lang="en-US" b="0" dirty="0">
                <a:effectLst/>
              </a:rPr>
              <a:t/>
            </a:r>
            <a:br>
              <a:rPr lang="en-US" b="0" dirty="0">
                <a:effectLst/>
              </a:rPr>
            </a:br>
            <a:r>
              <a:rPr lang="en-US" dirty="0"/>
              <a:t/>
            </a:r>
            <a:br>
              <a:rPr lang="en-US" dirty="0"/>
            </a:br>
            <a:endParaRPr lang="en-US" dirty="0"/>
          </a:p>
        </p:txBody>
      </p:sp>
      <p:sp>
        <p:nvSpPr>
          <p:cNvPr id="3" name="Content Placeholder 2">
            <a:extLst>
              <a:ext uri="{FF2B5EF4-FFF2-40B4-BE49-F238E27FC236}">
                <a16:creationId xmlns:a16="http://schemas.microsoft.com/office/drawing/2014/main" id="{05420E03-EC08-4F97-9180-F8F9D2CF0F61}"/>
              </a:ext>
            </a:extLst>
          </p:cNvPr>
          <p:cNvSpPr>
            <a:spLocks noGrp="1"/>
          </p:cNvSpPr>
          <p:nvPr>
            <p:ph idx="1"/>
          </p:nvPr>
        </p:nvSpPr>
        <p:spPr/>
        <p:txBody>
          <a:bodyPr/>
          <a:lstStyle/>
          <a:p>
            <a:pPr algn="ctr" rtl="0">
              <a:spcBef>
                <a:spcPts val="0"/>
              </a:spcBef>
              <a:spcAft>
                <a:spcPts val="0"/>
              </a:spcAft>
            </a:pPr>
            <a:r>
              <a:rPr lang="en-US" sz="1800" b="0" i="0" u="none" strike="noStrike" dirty="0">
                <a:solidFill>
                  <a:srgbClr val="000000"/>
                </a:solidFill>
                <a:effectLst/>
                <a:latin typeface="Roboto"/>
              </a:rPr>
              <a:t>Prolonged recession/ diminished economic activity</a:t>
            </a:r>
            <a:endParaRPr lang="en-US" b="0" dirty="0">
              <a:effectLst/>
            </a:endParaRPr>
          </a:p>
          <a:p>
            <a:pPr algn="ct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Roboto"/>
              </a:rPr>
              <a:t>Surge in bankruptcies</a:t>
            </a:r>
            <a:endParaRPr lang="en-US" b="0" dirty="0">
              <a:effectLst/>
            </a:endParaRPr>
          </a:p>
          <a:p>
            <a:pPr algn="ct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Roboto"/>
              </a:rPr>
              <a:t>Increased cyber attacks (remote working)</a:t>
            </a:r>
            <a:endParaRPr lang="en-US" b="0" dirty="0">
              <a:effectLst/>
            </a:endParaRPr>
          </a:p>
          <a:p>
            <a:pPr algn="ct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Roboto"/>
              </a:rPr>
              <a:t>Unemployment</a:t>
            </a:r>
            <a:endParaRPr lang="en-US" b="0" dirty="0">
              <a:effectLst/>
            </a:endParaRPr>
          </a:p>
          <a:p>
            <a:pPr algn="ct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Roboto"/>
              </a:rPr>
              <a:t>Cash flow issues</a:t>
            </a:r>
            <a:endParaRPr lang="en-US" b="0" dirty="0">
              <a:effectLst/>
            </a:endParaRPr>
          </a:p>
          <a:p>
            <a:pPr algn="ct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Roboto"/>
              </a:rPr>
              <a:t>Fresh outbreak</a:t>
            </a:r>
            <a:endParaRPr lang="en-US" b="0" dirty="0">
              <a:effectLst/>
            </a:endParaRPr>
          </a:p>
          <a:p>
            <a:pPr algn="ct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Roboto"/>
              </a:rPr>
              <a:t>Supply chain disruptions</a:t>
            </a:r>
            <a:endParaRPr lang="en-US" b="0" dirty="0">
              <a:effectLst/>
            </a:endParaRPr>
          </a:p>
          <a:p>
            <a:r>
              <a:rPr lang="en-US" dirty="0"/>
              <a:t/>
            </a:r>
            <a:br>
              <a:rPr lang="en-US" dirty="0"/>
            </a:br>
            <a:endParaRPr lang="en-US" dirty="0"/>
          </a:p>
        </p:txBody>
      </p:sp>
      <p:pic>
        <p:nvPicPr>
          <p:cNvPr id="5" name="Picture 4" descr="Embarrassed Mr. Feels">
            <a:extLst>
              <a:ext uri="{FF2B5EF4-FFF2-40B4-BE49-F238E27FC236}">
                <a16:creationId xmlns:a16="http://schemas.microsoft.com/office/drawing/2014/main" id="{6BC73B20-21D2-4168-9F33-1641BF9BECE5}"/>
              </a:ext>
            </a:extLst>
          </p:cNvPr>
          <p:cNvPicPr>
            <a:picLocks noChangeAspect="1"/>
          </p:cNvPicPr>
          <p:nvPr/>
        </p:nvPicPr>
        <p:blipFill>
          <a:blip r:embed="rId2"/>
          <a:stretch>
            <a:fillRect/>
          </a:stretch>
        </p:blipFill>
        <p:spPr>
          <a:xfrm>
            <a:off x="-275165" y="2671156"/>
            <a:ext cx="3810000" cy="3810000"/>
          </a:xfrm>
          <a:prstGeom prst="rect">
            <a:avLst/>
          </a:prstGeom>
        </p:spPr>
      </p:pic>
    </p:spTree>
    <p:extLst>
      <p:ext uri="{BB962C8B-B14F-4D97-AF65-F5344CB8AC3E}">
        <p14:creationId xmlns:p14="http://schemas.microsoft.com/office/powerpoint/2010/main" val="121607053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140</TotalTime>
  <Words>474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Corbel</vt:lpstr>
      <vt:lpstr>Lora</vt:lpstr>
      <vt:lpstr>Roboto</vt:lpstr>
      <vt:lpstr>Source Sans Pro</vt:lpstr>
      <vt:lpstr>Times New Roman</vt:lpstr>
      <vt:lpstr>Wingdings 2</vt:lpstr>
      <vt:lpstr>Frame</vt:lpstr>
      <vt:lpstr>PowerPoint Presentation</vt:lpstr>
      <vt:lpstr>Meet the Speaker – Cheryl Bazard</vt:lpstr>
      <vt:lpstr>On your marks!</vt:lpstr>
      <vt:lpstr>Unpredictable and Evolving Environment</vt:lpstr>
      <vt:lpstr>Economic conditions</vt:lpstr>
      <vt:lpstr>Cybersecurity Threats</vt:lpstr>
      <vt:lpstr>Off and Running</vt:lpstr>
      <vt:lpstr>Increased Risks  </vt:lpstr>
      <vt:lpstr>What are businesses most worried about?   </vt:lpstr>
      <vt:lpstr>RISK AND COMPLIANCE HURDLES</vt:lpstr>
      <vt:lpstr>How do you clear the hurdles?</vt:lpstr>
      <vt:lpstr>How do you cross the finish line?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Edwards</dc:creator>
  <cp:lastModifiedBy>Hubert Edwards</cp:lastModifiedBy>
  <cp:revision>13</cp:revision>
  <dcterms:created xsi:type="dcterms:W3CDTF">2021-01-28T17:49:36Z</dcterms:created>
  <dcterms:modified xsi:type="dcterms:W3CDTF">2021-02-03T22:06:15Z</dcterms:modified>
</cp:coreProperties>
</file>