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4" r:id="rId3"/>
  </p:sldMasterIdLst>
  <p:notesMasterIdLst>
    <p:notesMasterId r:id="rId16"/>
  </p:notesMasterIdLst>
  <p:sldIdLst>
    <p:sldId id="274" r:id="rId4"/>
    <p:sldId id="275" r:id="rId5"/>
    <p:sldId id="276" r:id="rId6"/>
    <p:sldId id="266" r:id="rId7"/>
    <p:sldId id="263" r:id="rId8"/>
    <p:sldId id="277" r:id="rId9"/>
    <p:sldId id="265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50B"/>
    <a:srgbClr val="FFCC00"/>
    <a:srgbClr val="F29308"/>
    <a:srgbClr val="DF8807"/>
    <a:srgbClr val="FF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0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Digital Assets Survey</a:t>
            </a:r>
          </a:p>
          <a:p>
            <a:pPr>
              <a:defRPr/>
            </a:pPr>
            <a:r>
              <a:rPr lang="en-US" dirty="0"/>
              <a:t> (US and Europe)</a:t>
            </a:r>
          </a:p>
        </c:rich>
      </c:tx>
      <c:layout>
        <c:manualLayout>
          <c:xMode val="edge"/>
          <c:yMode val="edge"/>
          <c:x val="0.134424795972495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45763415445305"/>
          <c:y val="0.1347674632776166"/>
          <c:w val="0.75173530589007664"/>
          <c:h val="0.704062540338195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Digital Assets Survey (US and Europe)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9B1-4DBB-81E3-4EA368541E84}"/>
              </c:ext>
            </c:extLst>
          </c:dPt>
          <c:dPt>
            <c:idx val="1"/>
            <c:bubble3D val="0"/>
            <c:spPr>
              <a:solidFill>
                <a:srgbClr val="DF880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9B1-4DBB-81E3-4EA368541E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Interested in institutional investment products that hold digital assets</c:v>
                </c:pt>
                <c:pt idx="1">
                  <c:v>Not Interested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6-4D00-B207-4E50DC6F359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49E86-09B3-4292-979B-6E910622D687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43B5A28-3F30-48E7-B33D-DCF91919E12F}">
      <dgm:prSet phldrT="[Text]"/>
      <dgm:spPr/>
      <dgm:t>
        <a:bodyPr/>
        <a:lstStyle/>
        <a:p>
          <a:r>
            <a:rPr lang="en-US" dirty="0" smtClean="0"/>
            <a:t>Ponzi schemes</a:t>
          </a:r>
          <a:endParaRPr lang="en-US" dirty="0"/>
        </a:p>
      </dgm:t>
    </dgm:pt>
    <dgm:pt modelId="{66C812CB-3EB1-4941-BEF7-B1321E452D28}" type="parTrans" cxnId="{5A71F126-387C-461F-BD54-C8F21B4C5204}">
      <dgm:prSet/>
      <dgm:spPr/>
      <dgm:t>
        <a:bodyPr/>
        <a:lstStyle/>
        <a:p>
          <a:endParaRPr lang="en-US"/>
        </a:p>
      </dgm:t>
    </dgm:pt>
    <dgm:pt modelId="{AB647B24-8491-426E-9272-221318E46FF5}" type="sibTrans" cxnId="{5A71F126-387C-461F-BD54-C8F21B4C5204}">
      <dgm:prSet/>
      <dgm:spPr/>
      <dgm:t>
        <a:bodyPr/>
        <a:lstStyle/>
        <a:p>
          <a:endParaRPr lang="en-US"/>
        </a:p>
      </dgm:t>
    </dgm:pt>
    <dgm:pt modelId="{52359E7D-1BD5-45D4-9A99-4BBDE99FFA8E}">
      <dgm:prSet phldrT="[Text]"/>
      <dgm:spPr/>
      <dgm:t>
        <a:bodyPr/>
        <a:lstStyle/>
        <a:p>
          <a:r>
            <a:rPr lang="en-US" dirty="0" smtClean="0"/>
            <a:t>Advance Fee schemes</a:t>
          </a:r>
          <a:endParaRPr lang="en-US" dirty="0"/>
        </a:p>
      </dgm:t>
    </dgm:pt>
    <dgm:pt modelId="{950C5B45-450B-4701-ACCE-3BE5FE7F4F1C}" type="parTrans" cxnId="{0766F6BC-C848-4C30-ACA9-9CBC40891533}">
      <dgm:prSet/>
      <dgm:spPr/>
      <dgm:t>
        <a:bodyPr/>
        <a:lstStyle/>
        <a:p>
          <a:endParaRPr lang="en-US"/>
        </a:p>
      </dgm:t>
    </dgm:pt>
    <dgm:pt modelId="{A03D0B4B-17A2-4414-BAD7-EB3BCF6ADE27}" type="sibTrans" cxnId="{0766F6BC-C848-4C30-ACA9-9CBC40891533}">
      <dgm:prSet/>
      <dgm:spPr/>
      <dgm:t>
        <a:bodyPr/>
        <a:lstStyle/>
        <a:p>
          <a:endParaRPr lang="en-US"/>
        </a:p>
      </dgm:t>
    </dgm:pt>
    <dgm:pt modelId="{006D08AA-8641-42A1-B36C-265709A6E231}">
      <dgm:prSet phldrT="[Text]"/>
      <dgm:spPr/>
      <dgm:t>
        <a:bodyPr/>
        <a:lstStyle/>
        <a:p>
          <a:r>
            <a:rPr lang="en-US" dirty="0" smtClean="0"/>
            <a:t>Promotion or marketing of schemes</a:t>
          </a:r>
          <a:endParaRPr lang="en-US" dirty="0"/>
        </a:p>
      </dgm:t>
    </dgm:pt>
    <dgm:pt modelId="{237575DE-2EBD-4462-B96E-EEE2B07AE9E5}" type="parTrans" cxnId="{BFB4F192-79E3-449B-96A4-EF6BDEE4BBE1}">
      <dgm:prSet/>
      <dgm:spPr/>
      <dgm:t>
        <a:bodyPr/>
        <a:lstStyle/>
        <a:p>
          <a:endParaRPr lang="en-US"/>
        </a:p>
      </dgm:t>
    </dgm:pt>
    <dgm:pt modelId="{CB558D12-3358-47B8-9E6C-060C3F85EF92}" type="sibTrans" cxnId="{BFB4F192-79E3-449B-96A4-EF6BDEE4BBE1}">
      <dgm:prSet/>
      <dgm:spPr/>
      <dgm:t>
        <a:bodyPr/>
        <a:lstStyle/>
        <a:p>
          <a:endParaRPr lang="en-US"/>
        </a:p>
      </dgm:t>
    </dgm:pt>
    <dgm:pt modelId="{A38B1368-81FA-4564-9445-C03F60C1F383}">
      <dgm:prSet/>
      <dgm:spPr/>
      <dgm:t>
        <a:bodyPr/>
        <a:lstStyle/>
        <a:p>
          <a:r>
            <a:rPr lang="en-US" dirty="0" smtClean="0"/>
            <a:t>Pyramid schemes</a:t>
          </a:r>
          <a:endParaRPr lang="en-US" dirty="0"/>
        </a:p>
      </dgm:t>
    </dgm:pt>
    <dgm:pt modelId="{5C017ECA-ADB3-4FCA-8FE6-6AADAE2A0A68}" type="parTrans" cxnId="{3601899B-E9A7-475B-8FF2-8BFDE4612127}">
      <dgm:prSet/>
      <dgm:spPr/>
      <dgm:t>
        <a:bodyPr/>
        <a:lstStyle/>
        <a:p>
          <a:endParaRPr lang="en-US"/>
        </a:p>
      </dgm:t>
    </dgm:pt>
    <dgm:pt modelId="{BE80907E-6BC9-4730-85E8-8F9A975AE50C}" type="sibTrans" cxnId="{3601899B-E9A7-475B-8FF2-8BFDE4612127}">
      <dgm:prSet/>
      <dgm:spPr/>
      <dgm:t>
        <a:bodyPr/>
        <a:lstStyle/>
        <a:p>
          <a:endParaRPr lang="en-US"/>
        </a:p>
      </dgm:t>
    </dgm:pt>
    <dgm:pt modelId="{E1E52B89-3042-4A56-A8E9-D40739DAA5E2}" type="pres">
      <dgm:prSet presAssocID="{85149E86-09B3-4292-979B-6E910622D6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6B10F88-2966-4D0D-B0EC-B4A582872481}" type="pres">
      <dgm:prSet presAssocID="{85149E86-09B3-4292-979B-6E910622D687}" presName="Name1" presStyleCnt="0"/>
      <dgm:spPr/>
    </dgm:pt>
    <dgm:pt modelId="{52A205C5-8DA0-4FFF-875B-5442D170B870}" type="pres">
      <dgm:prSet presAssocID="{85149E86-09B3-4292-979B-6E910622D687}" presName="cycle" presStyleCnt="0"/>
      <dgm:spPr/>
    </dgm:pt>
    <dgm:pt modelId="{9D0C7C3A-7E5B-4365-B93B-3BB47939FA98}" type="pres">
      <dgm:prSet presAssocID="{85149E86-09B3-4292-979B-6E910622D687}" presName="srcNode" presStyleLbl="node1" presStyleIdx="0" presStyleCnt="4"/>
      <dgm:spPr/>
    </dgm:pt>
    <dgm:pt modelId="{5AB87558-8790-42AE-8C9F-AD676164F989}" type="pres">
      <dgm:prSet presAssocID="{85149E86-09B3-4292-979B-6E910622D687}" presName="conn" presStyleLbl="parChTrans1D2" presStyleIdx="0" presStyleCnt="1"/>
      <dgm:spPr/>
      <dgm:t>
        <a:bodyPr/>
        <a:lstStyle/>
        <a:p>
          <a:endParaRPr lang="en-US"/>
        </a:p>
      </dgm:t>
    </dgm:pt>
    <dgm:pt modelId="{DAA67985-2A98-46BD-91C3-70CB15B0BC41}" type="pres">
      <dgm:prSet presAssocID="{85149E86-09B3-4292-979B-6E910622D687}" presName="extraNode" presStyleLbl="node1" presStyleIdx="0" presStyleCnt="4"/>
      <dgm:spPr/>
    </dgm:pt>
    <dgm:pt modelId="{FA52BD07-8F31-443D-A012-077F58C9A9A0}" type="pres">
      <dgm:prSet presAssocID="{85149E86-09B3-4292-979B-6E910622D687}" presName="dstNode" presStyleLbl="node1" presStyleIdx="0" presStyleCnt="4"/>
      <dgm:spPr/>
    </dgm:pt>
    <dgm:pt modelId="{2C0DE1FA-3A26-4998-A9B0-E0B03BE56AC6}" type="pres">
      <dgm:prSet presAssocID="{C43B5A28-3F30-48E7-B33D-DCF91919E12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FFB16-79E0-4B58-ABD8-A566D0A96E19}" type="pres">
      <dgm:prSet presAssocID="{C43B5A28-3F30-48E7-B33D-DCF91919E12F}" presName="accent_1" presStyleCnt="0"/>
      <dgm:spPr/>
    </dgm:pt>
    <dgm:pt modelId="{C88C0E43-8725-479E-AB64-4F8109E459F7}" type="pres">
      <dgm:prSet presAssocID="{C43B5A28-3F30-48E7-B33D-DCF91919E12F}" presName="accentRepeatNode" presStyleLbl="solidFgAcc1" presStyleIdx="0" presStyleCnt="4"/>
      <dgm:spPr/>
    </dgm:pt>
    <dgm:pt modelId="{B1CC1544-D626-4D80-AA48-1914C95F43D4}" type="pres">
      <dgm:prSet presAssocID="{A38B1368-81FA-4564-9445-C03F60C1F38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CB80-1D2E-4243-9F7E-9A6979BA442F}" type="pres">
      <dgm:prSet presAssocID="{A38B1368-81FA-4564-9445-C03F60C1F383}" presName="accent_2" presStyleCnt="0"/>
      <dgm:spPr/>
    </dgm:pt>
    <dgm:pt modelId="{EAFEDC60-133A-43FE-B156-BE1D9676D6F2}" type="pres">
      <dgm:prSet presAssocID="{A38B1368-81FA-4564-9445-C03F60C1F383}" presName="accentRepeatNode" presStyleLbl="solidFgAcc1" presStyleIdx="1" presStyleCnt="4"/>
      <dgm:spPr/>
    </dgm:pt>
    <dgm:pt modelId="{36E48F71-F9A9-4869-854B-4B34B8CED1E9}" type="pres">
      <dgm:prSet presAssocID="{52359E7D-1BD5-45D4-9A99-4BBDE99FFA8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DFDA3-43F3-4A66-8C73-3FBF1B4FB3E5}" type="pres">
      <dgm:prSet presAssocID="{52359E7D-1BD5-45D4-9A99-4BBDE99FFA8E}" presName="accent_3" presStyleCnt="0"/>
      <dgm:spPr/>
    </dgm:pt>
    <dgm:pt modelId="{37301D8D-D40E-4195-B093-8293126DDB8C}" type="pres">
      <dgm:prSet presAssocID="{52359E7D-1BD5-45D4-9A99-4BBDE99FFA8E}" presName="accentRepeatNode" presStyleLbl="solidFgAcc1" presStyleIdx="2" presStyleCnt="4"/>
      <dgm:spPr/>
    </dgm:pt>
    <dgm:pt modelId="{80655D74-0213-4FA3-9746-5F1E87A84232}" type="pres">
      <dgm:prSet presAssocID="{006D08AA-8641-42A1-B36C-265709A6E23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18CBB-3E87-4B0E-9426-9765067463AA}" type="pres">
      <dgm:prSet presAssocID="{006D08AA-8641-42A1-B36C-265709A6E231}" presName="accent_4" presStyleCnt="0"/>
      <dgm:spPr/>
    </dgm:pt>
    <dgm:pt modelId="{C74C58EB-B7AA-4CD9-85AA-18688E666024}" type="pres">
      <dgm:prSet presAssocID="{006D08AA-8641-42A1-B36C-265709A6E231}" presName="accentRepeatNode" presStyleLbl="solidFgAcc1" presStyleIdx="3" presStyleCnt="4"/>
      <dgm:spPr/>
    </dgm:pt>
  </dgm:ptLst>
  <dgm:cxnLst>
    <dgm:cxn modelId="{0766F6BC-C848-4C30-ACA9-9CBC40891533}" srcId="{85149E86-09B3-4292-979B-6E910622D687}" destId="{52359E7D-1BD5-45D4-9A99-4BBDE99FFA8E}" srcOrd="2" destOrd="0" parTransId="{950C5B45-450B-4701-ACCE-3BE5FE7F4F1C}" sibTransId="{A03D0B4B-17A2-4414-BAD7-EB3BCF6ADE27}"/>
    <dgm:cxn modelId="{CB8D7308-3671-43C6-83D6-D54F91A6EE3D}" type="presOf" srcId="{A38B1368-81FA-4564-9445-C03F60C1F383}" destId="{B1CC1544-D626-4D80-AA48-1914C95F43D4}" srcOrd="0" destOrd="0" presId="urn:microsoft.com/office/officeart/2008/layout/VerticalCurvedList"/>
    <dgm:cxn modelId="{6DBAF397-DBB9-45AB-A7F2-1717EFC8D205}" type="presOf" srcId="{AB647B24-8491-426E-9272-221318E46FF5}" destId="{5AB87558-8790-42AE-8C9F-AD676164F989}" srcOrd="0" destOrd="0" presId="urn:microsoft.com/office/officeart/2008/layout/VerticalCurvedList"/>
    <dgm:cxn modelId="{3601899B-E9A7-475B-8FF2-8BFDE4612127}" srcId="{85149E86-09B3-4292-979B-6E910622D687}" destId="{A38B1368-81FA-4564-9445-C03F60C1F383}" srcOrd="1" destOrd="0" parTransId="{5C017ECA-ADB3-4FCA-8FE6-6AADAE2A0A68}" sibTransId="{BE80907E-6BC9-4730-85E8-8F9A975AE50C}"/>
    <dgm:cxn modelId="{BFB4F192-79E3-449B-96A4-EF6BDEE4BBE1}" srcId="{85149E86-09B3-4292-979B-6E910622D687}" destId="{006D08AA-8641-42A1-B36C-265709A6E231}" srcOrd="3" destOrd="0" parTransId="{237575DE-2EBD-4462-B96E-EEE2B07AE9E5}" sibTransId="{CB558D12-3358-47B8-9E6C-060C3F85EF92}"/>
    <dgm:cxn modelId="{5A71F126-387C-461F-BD54-C8F21B4C5204}" srcId="{85149E86-09B3-4292-979B-6E910622D687}" destId="{C43B5A28-3F30-48E7-B33D-DCF91919E12F}" srcOrd="0" destOrd="0" parTransId="{66C812CB-3EB1-4941-BEF7-B1321E452D28}" sibTransId="{AB647B24-8491-426E-9272-221318E46FF5}"/>
    <dgm:cxn modelId="{69FB6918-71DF-4259-8B62-B261F83ECB87}" type="presOf" srcId="{85149E86-09B3-4292-979B-6E910622D687}" destId="{E1E52B89-3042-4A56-A8E9-D40739DAA5E2}" srcOrd="0" destOrd="0" presId="urn:microsoft.com/office/officeart/2008/layout/VerticalCurvedList"/>
    <dgm:cxn modelId="{020C1FEB-A24C-437E-8A26-D67858AF615D}" type="presOf" srcId="{52359E7D-1BD5-45D4-9A99-4BBDE99FFA8E}" destId="{36E48F71-F9A9-4869-854B-4B34B8CED1E9}" srcOrd="0" destOrd="0" presId="urn:microsoft.com/office/officeart/2008/layout/VerticalCurvedList"/>
    <dgm:cxn modelId="{E41A1ADA-0193-42E6-B3A1-870F5AC15B6C}" type="presOf" srcId="{C43B5A28-3F30-48E7-B33D-DCF91919E12F}" destId="{2C0DE1FA-3A26-4998-A9B0-E0B03BE56AC6}" srcOrd="0" destOrd="0" presId="urn:microsoft.com/office/officeart/2008/layout/VerticalCurvedList"/>
    <dgm:cxn modelId="{936B61A4-16CE-4CFB-9D3D-E4C456AC1B90}" type="presOf" srcId="{006D08AA-8641-42A1-B36C-265709A6E231}" destId="{80655D74-0213-4FA3-9746-5F1E87A84232}" srcOrd="0" destOrd="0" presId="urn:microsoft.com/office/officeart/2008/layout/VerticalCurvedList"/>
    <dgm:cxn modelId="{101CCC33-D29A-43AC-902E-CA3A55D96E44}" type="presParOf" srcId="{E1E52B89-3042-4A56-A8E9-D40739DAA5E2}" destId="{36B10F88-2966-4D0D-B0EC-B4A582872481}" srcOrd="0" destOrd="0" presId="urn:microsoft.com/office/officeart/2008/layout/VerticalCurvedList"/>
    <dgm:cxn modelId="{8F60A50F-1BDA-43E6-ADE6-5FF1532B2645}" type="presParOf" srcId="{36B10F88-2966-4D0D-B0EC-B4A582872481}" destId="{52A205C5-8DA0-4FFF-875B-5442D170B870}" srcOrd="0" destOrd="0" presId="urn:microsoft.com/office/officeart/2008/layout/VerticalCurvedList"/>
    <dgm:cxn modelId="{66B50FEE-92A5-470C-83A3-786B3B28A59D}" type="presParOf" srcId="{52A205C5-8DA0-4FFF-875B-5442D170B870}" destId="{9D0C7C3A-7E5B-4365-B93B-3BB47939FA98}" srcOrd="0" destOrd="0" presId="urn:microsoft.com/office/officeart/2008/layout/VerticalCurvedList"/>
    <dgm:cxn modelId="{0818B351-ACCD-4B07-8E75-31FF95BD3766}" type="presParOf" srcId="{52A205C5-8DA0-4FFF-875B-5442D170B870}" destId="{5AB87558-8790-42AE-8C9F-AD676164F989}" srcOrd="1" destOrd="0" presId="urn:microsoft.com/office/officeart/2008/layout/VerticalCurvedList"/>
    <dgm:cxn modelId="{B5F2CBD4-D2D0-41B1-B1E7-2A26AD25D5D1}" type="presParOf" srcId="{52A205C5-8DA0-4FFF-875B-5442D170B870}" destId="{DAA67985-2A98-46BD-91C3-70CB15B0BC41}" srcOrd="2" destOrd="0" presId="urn:microsoft.com/office/officeart/2008/layout/VerticalCurvedList"/>
    <dgm:cxn modelId="{82421B82-1551-43C0-9E1B-B214F35BA9A7}" type="presParOf" srcId="{52A205C5-8DA0-4FFF-875B-5442D170B870}" destId="{FA52BD07-8F31-443D-A012-077F58C9A9A0}" srcOrd="3" destOrd="0" presId="urn:microsoft.com/office/officeart/2008/layout/VerticalCurvedList"/>
    <dgm:cxn modelId="{E98E7687-2277-46C1-90A7-5B8656850E05}" type="presParOf" srcId="{36B10F88-2966-4D0D-B0EC-B4A582872481}" destId="{2C0DE1FA-3A26-4998-A9B0-E0B03BE56AC6}" srcOrd="1" destOrd="0" presId="urn:microsoft.com/office/officeart/2008/layout/VerticalCurvedList"/>
    <dgm:cxn modelId="{C0245A07-E05D-4D07-949C-15ACC8D577BB}" type="presParOf" srcId="{36B10F88-2966-4D0D-B0EC-B4A582872481}" destId="{4CDFFB16-79E0-4B58-ABD8-A566D0A96E19}" srcOrd="2" destOrd="0" presId="urn:microsoft.com/office/officeart/2008/layout/VerticalCurvedList"/>
    <dgm:cxn modelId="{EB5A2F22-9CC5-4E84-B91B-6B8DC7D4DDB8}" type="presParOf" srcId="{4CDFFB16-79E0-4B58-ABD8-A566D0A96E19}" destId="{C88C0E43-8725-479E-AB64-4F8109E459F7}" srcOrd="0" destOrd="0" presId="urn:microsoft.com/office/officeart/2008/layout/VerticalCurvedList"/>
    <dgm:cxn modelId="{E070D7BF-A39B-4CCD-850C-632B59CE19DA}" type="presParOf" srcId="{36B10F88-2966-4D0D-B0EC-B4A582872481}" destId="{B1CC1544-D626-4D80-AA48-1914C95F43D4}" srcOrd="3" destOrd="0" presId="urn:microsoft.com/office/officeart/2008/layout/VerticalCurvedList"/>
    <dgm:cxn modelId="{8EBC4C21-3951-4DE8-BFAF-623ECD07AD35}" type="presParOf" srcId="{36B10F88-2966-4D0D-B0EC-B4A582872481}" destId="{FF0FCB80-1D2E-4243-9F7E-9A6979BA442F}" srcOrd="4" destOrd="0" presId="urn:microsoft.com/office/officeart/2008/layout/VerticalCurvedList"/>
    <dgm:cxn modelId="{18D487B1-B9E6-4280-8153-3743A7EE495A}" type="presParOf" srcId="{FF0FCB80-1D2E-4243-9F7E-9A6979BA442F}" destId="{EAFEDC60-133A-43FE-B156-BE1D9676D6F2}" srcOrd="0" destOrd="0" presId="urn:microsoft.com/office/officeart/2008/layout/VerticalCurvedList"/>
    <dgm:cxn modelId="{3CAE188B-566B-4353-B168-2110C15E5B4D}" type="presParOf" srcId="{36B10F88-2966-4D0D-B0EC-B4A582872481}" destId="{36E48F71-F9A9-4869-854B-4B34B8CED1E9}" srcOrd="5" destOrd="0" presId="urn:microsoft.com/office/officeart/2008/layout/VerticalCurvedList"/>
    <dgm:cxn modelId="{2F274A88-1E77-40D0-87F0-4228BA3BFBF0}" type="presParOf" srcId="{36B10F88-2966-4D0D-B0EC-B4A582872481}" destId="{072DFDA3-43F3-4A66-8C73-3FBF1B4FB3E5}" srcOrd="6" destOrd="0" presId="urn:microsoft.com/office/officeart/2008/layout/VerticalCurvedList"/>
    <dgm:cxn modelId="{59429A83-F66F-4233-B18F-6CCA36C61498}" type="presParOf" srcId="{072DFDA3-43F3-4A66-8C73-3FBF1B4FB3E5}" destId="{37301D8D-D40E-4195-B093-8293126DDB8C}" srcOrd="0" destOrd="0" presId="urn:microsoft.com/office/officeart/2008/layout/VerticalCurvedList"/>
    <dgm:cxn modelId="{3C9FD524-55FA-47EF-A8FA-215EA14707DD}" type="presParOf" srcId="{36B10F88-2966-4D0D-B0EC-B4A582872481}" destId="{80655D74-0213-4FA3-9746-5F1E87A84232}" srcOrd="7" destOrd="0" presId="urn:microsoft.com/office/officeart/2008/layout/VerticalCurvedList"/>
    <dgm:cxn modelId="{1B31920E-61D7-41A8-8358-41FBF6B0787A}" type="presParOf" srcId="{36B10F88-2966-4D0D-B0EC-B4A582872481}" destId="{6F518CBB-3E87-4B0E-9426-9765067463AA}" srcOrd="8" destOrd="0" presId="urn:microsoft.com/office/officeart/2008/layout/VerticalCurvedList"/>
    <dgm:cxn modelId="{0D75C06F-DD32-4AF9-AE29-78A9B158DD5A}" type="presParOf" srcId="{6F518CBB-3E87-4B0E-9426-9765067463AA}" destId="{C74C58EB-B7AA-4CD9-85AA-18688E6660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87558-8790-42AE-8C9F-AD676164F989}">
      <dsp:nvSpPr>
        <dsp:cNvPr id="0" name=""/>
        <dsp:cNvSpPr/>
      </dsp:nvSpPr>
      <dsp:spPr>
        <a:xfrm>
          <a:off x="-3261406" y="-501767"/>
          <a:ext cx="3889391" cy="3889391"/>
        </a:xfrm>
        <a:prstGeom prst="blockArc">
          <a:avLst>
            <a:gd name="adj1" fmla="val 18900000"/>
            <a:gd name="adj2" fmla="val 2700000"/>
            <a:gd name="adj3" fmla="val 555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DE1FA-3A26-4998-A9B0-E0B03BE56AC6}">
      <dsp:nvSpPr>
        <dsp:cNvPr id="0" name=""/>
        <dsp:cNvSpPr/>
      </dsp:nvSpPr>
      <dsp:spPr>
        <a:xfrm>
          <a:off x="329347" y="221864"/>
          <a:ext cx="5272873" cy="4439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23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Ponzi schemes</a:t>
          </a:r>
          <a:endParaRPr lang="en-US" sz="2300" kern="1200" dirty="0"/>
        </a:p>
      </dsp:txBody>
      <dsp:txXfrm>
        <a:off x="329347" y="221864"/>
        <a:ext cx="5272873" cy="443960"/>
      </dsp:txXfrm>
    </dsp:sp>
    <dsp:sp modelId="{C88C0E43-8725-479E-AB64-4F8109E459F7}">
      <dsp:nvSpPr>
        <dsp:cNvPr id="0" name=""/>
        <dsp:cNvSpPr/>
      </dsp:nvSpPr>
      <dsp:spPr>
        <a:xfrm>
          <a:off x="51872" y="166369"/>
          <a:ext cx="554950" cy="55495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C1544-D626-4D80-AA48-1914C95F43D4}">
      <dsp:nvSpPr>
        <dsp:cNvPr id="0" name=""/>
        <dsp:cNvSpPr/>
      </dsp:nvSpPr>
      <dsp:spPr>
        <a:xfrm>
          <a:off x="583880" y="887920"/>
          <a:ext cx="5018340" cy="4439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23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Pyramid schemes</a:t>
          </a:r>
          <a:endParaRPr lang="en-US" sz="2300" kern="1200" dirty="0"/>
        </a:p>
      </dsp:txBody>
      <dsp:txXfrm>
        <a:off x="583880" y="887920"/>
        <a:ext cx="5018340" cy="443960"/>
      </dsp:txXfrm>
    </dsp:sp>
    <dsp:sp modelId="{EAFEDC60-133A-43FE-B156-BE1D9676D6F2}">
      <dsp:nvSpPr>
        <dsp:cNvPr id="0" name=""/>
        <dsp:cNvSpPr/>
      </dsp:nvSpPr>
      <dsp:spPr>
        <a:xfrm>
          <a:off x="306405" y="832425"/>
          <a:ext cx="554950" cy="55495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48F71-F9A9-4869-854B-4B34B8CED1E9}">
      <dsp:nvSpPr>
        <dsp:cNvPr id="0" name=""/>
        <dsp:cNvSpPr/>
      </dsp:nvSpPr>
      <dsp:spPr>
        <a:xfrm>
          <a:off x="583880" y="1553976"/>
          <a:ext cx="5018340" cy="4439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23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Advance Fee schemes</a:t>
          </a:r>
          <a:endParaRPr lang="en-US" sz="2300" kern="1200" dirty="0"/>
        </a:p>
      </dsp:txBody>
      <dsp:txXfrm>
        <a:off x="583880" y="1553976"/>
        <a:ext cx="5018340" cy="443960"/>
      </dsp:txXfrm>
    </dsp:sp>
    <dsp:sp modelId="{37301D8D-D40E-4195-B093-8293126DDB8C}">
      <dsp:nvSpPr>
        <dsp:cNvPr id="0" name=""/>
        <dsp:cNvSpPr/>
      </dsp:nvSpPr>
      <dsp:spPr>
        <a:xfrm>
          <a:off x="306405" y="1498481"/>
          <a:ext cx="554950" cy="55495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55D74-0213-4FA3-9746-5F1E87A84232}">
      <dsp:nvSpPr>
        <dsp:cNvPr id="0" name=""/>
        <dsp:cNvSpPr/>
      </dsp:nvSpPr>
      <dsp:spPr>
        <a:xfrm>
          <a:off x="329347" y="2220032"/>
          <a:ext cx="5272873" cy="4439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239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Promotion or marketing of schemes</a:t>
          </a:r>
          <a:endParaRPr lang="en-US" sz="2300" kern="1200" dirty="0"/>
        </a:p>
      </dsp:txBody>
      <dsp:txXfrm>
        <a:off x="329347" y="2220032"/>
        <a:ext cx="5272873" cy="443960"/>
      </dsp:txXfrm>
    </dsp:sp>
    <dsp:sp modelId="{C74C58EB-B7AA-4CD9-85AA-18688E666024}">
      <dsp:nvSpPr>
        <dsp:cNvPr id="0" name=""/>
        <dsp:cNvSpPr/>
      </dsp:nvSpPr>
      <dsp:spPr>
        <a:xfrm>
          <a:off x="51872" y="2164537"/>
          <a:ext cx="554950" cy="55495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A2AB3-E02F-455F-9932-F7C55409331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7D680-6999-417D-B10D-500D6C5C1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72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58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-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98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1894"/>
            <a:ext cx="2998984" cy="229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7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954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0"/>
            <a:ext cx="784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244110" y="0"/>
            <a:ext cx="822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DF967E-3962-4F4F-97B8-6CB7CE184DCA}" type="slidenum">
              <a:rPr lang="en-US" sz="2800" smtClean="0">
                <a:solidFill>
                  <a:schemeClr val="bg1"/>
                </a:solidFill>
              </a:rPr>
              <a:t>‹#›</a:t>
            </a:fld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84" y="1937366"/>
            <a:ext cx="3510192" cy="446296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1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954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295400" y="0"/>
            <a:ext cx="784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244110" y="0"/>
            <a:ext cx="822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9DF967E-3962-4F4F-97B8-6CB7CE184DCA}" type="slidenum">
              <a:rPr lang="en-US" sz="2800" smtClean="0">
                <a:solidFill>
                  <a:schemeClr val="bg1"/>
                </a:solidFill>
              </a:rPr>
              <a:t>‹#›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0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cb.gov.b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962400" y="1600200"/>
            <a:ext cx="0" cy="381000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86963" y="1747348"/>
            <a:ext cx="48030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Risk and Regulatory Outlook </a:t>
            </a:r>
            <a:r>
              <a:rPr lang="en-US" sz="3200" b="1" dirty="0" smtClean="0">
                <a:solidFill>
                  <a:schemeClr val="tx2"/>
                </a:solidFill>
              </a:rPr>
              <a:t>2021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214" y="4138136"/>
            <a:ext cx="4499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Christina Rolle, Executive Director</a:t>
            </a:r>
            <a:endParaRPr 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Securities Commission of The Bahamas</a:t>
            </a:r>
            <a:endParaRPr 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4950023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4 February 2021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4494" y="2902803"/>
            <a:ext cx="4714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Outlook, Initiatives,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Developments For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6547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76200"/>
            <a:ext cx="444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Supervision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228600" y="708630"/>
            <a:ext cx="89154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Other Updates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629519"/>
            <a:ext cx="66294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New Website </a:t>
            </a:r>
          </a:p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World Investor Week 2000 (WIW)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Production of two webinars in conjunction with </a:t>
            </a:r>
            <a:r>
              <a:rPr lang="en-US" sz="2400" dirty="0" smtClean="0"/>
              <a:t>WIW</a:t>
            </a:r>
          </a:p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Legislative Priorities for 2021: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Overhaul of the Securities Industry Act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Regulatory Capital Rules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Whistleblower Rules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Business Capital Rules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Overhaul of Securities Industry Act in 2021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FCSPA</a:t>
            </a:r>
            <a:r>
              <a:rPr lang="en-US" sz="2400" dirty="0" smtClean="0"/>
              <a:t>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7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9050" y="2209800"/>
            <a:ext cx="402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</a:rPr>
              <a:t>Thank you!</a:t>
            </a:r>
            <a:endParaRPr lang="en-GB" sz="60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-76200"/>
            <a:ext cx="24593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Conclusion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495" y="3821327"/>
            <a:ext cx="2015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</a:rPr>
              <a:t>Q&amp;A</a:t>
            </a:r>
            <a:endParaRPr lang="en-GB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0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419285"/>
            <a:ext cx="64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Securities Commission of The Bahamas</a:t>
            </a:r>
          </a:p>
          <a:p>
            <a:r>
              <a:rPr lang="en-US" dirty="0"/>
              <a:t>Poinciana House</a:t>
            </a:r>
          </a:p>
          <a:p>
            <a:r>
              <a:rPr lang="en-US" dirty="0"/>
              <a:t>North Building, 2nd Floor</a:t>
            </a:r>
          </a:p>
          <a:p>
            <a:r>
              <a:rPr lang="en-US" dirty="0"/>
              <a:t>31A East Bay Street</a:t>
            </a:r>
          </a:p>
          <a:p>
            <a:r>
              <a:rPr lang="en-US" dirty="0"/>
              <a:t>P.O. Box N-8347</a:t>
            </a:r>
          </a:p>
          <a:p>
            <a:r>
              <a:rPr lang="en-US" dirty="0"/>
              <a:t>Nassau, The </a:t>
            </a:r>
            <a:r>
              <a:rPr lang="en-US" dirty="0" smtClean="0"/>
              <a:t>Bahamas</a:t>
            </a:r>
          </a:p>
          <a:p>
            <a:endParaRPr lang="en-US" dirty="0"/>
          </a:p>
          <a:p>
            <a:r>
              <a:rPr lang="en-US" dirty="0"/>
              <a:t>Telephone 1-(242) 397-4100 (Nassau)</a:t>
            </a:r>
          </a:p>
          <a:p>
            <a:r>
              <a:rPr lang="en-US" dirty="0" smtClean="0"/>
              <a:t>	  1-</a:t>
            </a:r>
            <a:r>
              <a:rPr lang="en-US" dirty="0"/>
              <a:t>(242)-225-8171 (Family Island toll free)</a:t>
            </a:r>
          </a:p>
          <a:p>
            <a:r>
              <a:rPr lang="en-US" dirty="0" smtClean="0"/>
              <a:t>	  1-</a:t>
            </a:r>
            <a:r>
              <a:rPr lang="en-US" dirty="0"/>
              <a:t>(360)-450-0981 (International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Fax </a:t>
            </a:r>
            <a:r>
              <a:rPr lang="en-US" dirty="0" smtClean="0"/>
              <a:t>	  1-</a:t>
            </a:r>
            <a:r>
              <a:rPr lang="en-US" dirty="0"/>
              <a:t>(242) </a:t>
            </a:r>
            <a:r>
              <a:rPr lang="en-US" dirty="0" smtClean="0"/>
              <a:t>356-7530</a:t>
            </a:r>
          </a:p>
          <a:p>
            <a:endParaRPr lang="en-US" dirty="0"/>
          </a:p>
          <a:p>
            <a:r>
              <a:rPr lang="en-US" dirty="0"/>
              <a:t>Email </a:t>
            </a:r>
            <a:r>
              <a:rPr lang="en-US" dirty="0" smtClean="0"/>
              <a:t>	  </a:t>
            </a:r>
            <a:r>
              <a:rPr lang="en-US" dirty="0" smtClean="0">
                <a:hlinkClick r:id="rId2"/>
              </a:rPr>
              <a:t>info@scb.gov.bs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Web </a:t>
            </a:r>
            <a:r>
              <a:rPr lang="en-US" dirty="0" smtClean="0"/>
              <a:t>	  www.scb.gov.bs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47800" y="-76200"/>
            <a:ext cx="43806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Contact Information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-22086"/>
            <a:ext cx="3064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SCB Overview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381000" y="742812"/>
            <a:ext cx="7391400" cy="78118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203A5F"/>
                </a:solidFill>
                <a:latin typeface="+mj-lt"/>
                <a:ea typeface="+mj-ea"/>
                <a:cs typeface="Times New Roman" panose="02020603050405020304" pitchFamily="18" charset="0"/>
              </a:rPr>
              <a:t>SCB is responsible for the administration of:</a:t>
            </a:r>
            <a:endParaRPr lang="en-US" sz="3200" dirty="0">
              <a:solidFill>
                <a:srgbClr val="203A5F"/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676400"/>
            <a:ext cx="815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9A80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Securities Industry Act, 2011</a:t>
            </a:r>
            <a:endParaRPr lang="en-US" sz="2800" dirty="0"/>
          </a:p>
          <a:p>
            <a:pPr marL="285750" indent="-285750">
              <a:buClr>
                <a:srgbClr val="F9A80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Investment Funds Act, 2019</a:t>
            </a:r>
          </a:p>
          <a:p>
            <a:pPr marL="285750" indent="-285750">
              <a:buClr>
                <a:srgbClr val="F9A80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Financial and Corporate Service Providers Act, 2020</a:t>
            </a:r>
          </a:p>
          <a:p>
            <a:pPr>
              <a:buClr>
                <a:srgbClr val="F9A802"/>
              </a:buClr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653" y="4743271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161</a:t>
            </a:r>
          </a:p>
          <a:p>
            <a:pPr algn="ctr"/>
            <a:r>
              <a:rPr lang="en-US" dirty="0" smtClean="0"/>
              <a:t>Securities Firms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4762936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713 Investment Funds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48158" y="4743271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Marketplaces /Clearing Facilities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4743271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48 Investment Fund Administrators 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b="23619"/>
          <a:stretch/>
        </p:blipFill>
        <p:spPr>
          <a:xfrm>
            <a:off x="309241" y="3733800"/>
            <a:ext cx="1595759" cy="9715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677" y="3786008"/>
            <a:ext cx="895350" cy="866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2804" y="3681233"/>
            <a:ext cx="971550" cy="9715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131" y="3771720"/>
            <a:ext cx="904875" cy="8953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246681" y="474327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340 Financial &amp; Corporate Service Providers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600" y="3913337"/>
            <a:ext cx="12096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239347" y="685800"/>
            <a:ext cx="8752253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Assets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Registered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Exchanges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2020 (DARE)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-76200"/>
            <a:ext cx="4188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Legislative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1929348"/>
            <a:ext cx="5257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Securities Commission’s most progressive pieces of legislation to date, the Digital Assets and Registered Exchanges </a:t>
            </a:r>
            <a:r>
              <a:rPr lang="en-US" sz="2000" dirty="0" smtClean="0"/>
              <a:t>Act</a:t>
            </a:r>
            <a:r>
              <a:rPr lang="en-US" sz="2000" dirty="0"/>
              <a:t>, 2020 (DARE</a:t>
            </a:r>
            <a:r>
              <a:rPr lang="en-US" sz="2000" dirty="0" smtClean="0"/>
              <a:t>). </a:t>
            </a:r>
          </a:p>
          <a:p>
            <a:pPr marL="342900" indent="-342900" algn="just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just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DARE Act </a:t>
            </a:r>
            <a:r>
              <a:rPr lang="en-US" sz="2000" dirty="0" smtClean="0"/>
              <a:t>creates </a:t>
            </a:r>
            <a:r>
              <a:rPr lang="en-US" sz="2000" dirty="0"/>
              <a:t>a legislative regime to regulate the issue and sale of digital assets, including digital tokens and digital asset businesses. </a:t>
            </a:r>
            <a:endParaRPr lang="en-US" sz="2000" dirty="0" smtClean="0"/>
          </a:p>
          <a:p>
            <a:pPr marL="342900" indent="-342900" algn="just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just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legislation focuses on regulation of digital assets and digital assets providers not the underlying technology.</a:t>
            </a:r>
            <a:endParaRPr lang="en-GB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61421216"/>
              </p:ext>
            </p:extLst>
          </p:nvPr>
        </p:nvGraphicFramePr>
        <p:xfrm>
          <a:off x="-76200" y="1752600"/>
          <a:ext cx="335751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867400"/>
            <a:ext cx="3581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Fidelity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Digital Assets’ </a:t>
            </a:r>
            <a:endParaRPr lang="en-US" sz="11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Institutional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Digital Asset Survey Report of June 2020</a:t>
            </a:r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0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239347" y="762000"/>
            <a:ext cx="8752253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Assets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Registered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Exchanges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2020 (DARE)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-76200"/>
            <a:ext cx="4188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Legislative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8417" y="2033574"/>
            <a:ext cx="6096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600" dirty="0"/>
              <a:t>Digital Assets: a new class of </a:t>
            </a:r>
            <a:r>
              <a:rPr lang="en-GB" sz="2600" dirty="0" smtClean="0"/>
              <a:t>assets</a:t>
            </a:r>
          </a:p>
          <a:p>
            <a:pPr marL="457200" indent="-457200">
              <a:spcBef>
                <a:spcPts val="12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600" dirty="0" smtClean="0"/>
              <a:t>Digital </a:t>
            </a:r>
            <a:r>
              <a:rPr lang="en-GB" sz="2600" dirty="0"/>
              <a:t>Tokens: 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GB" sz="2600" dirty="0" smtClean="0"/>
              <a:t>virtual </a:t>
            </a:r>
            <a:r>
              <a:rPr lang="en-GB" sz="2600" dirty="0"/>
              <a:t>currency tokens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GB" sz="2600" dirty="0" smtClean="0"/>
              <a:t>asset </a:t>
            </a:r>
            <a:r>
              <a:rPr lang="en-GB" sz="2600" dirty="0"/>
              <a:t>tokens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GB" sz="2600" dirty="0" smtClean="0"/>
              <a:t>utility </a:t>
            </a:r>
            <a:r>
              <a:rPr lang="en-GB" sz="2600" dirty="0"/>
              <a:t>tokens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GB" sz="2600" dirty="0" smtClean="0"/>
              <a:t>non-fungible tokens</a:t>
            </a:r>
          </a:p>
          <a:p>
            <a:pPr marL="457200" indent="-457200">
              <a:spcBef>
                <a:spcPts val="12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600" dirty="0" smtClean="0"/>
              <a:t>Digital </a:t>
            </a:r>
            <a:r>
              <a:rPr lang="en-GB" sz="2600" dirty="0"/>
              <a:t>Assets Services </a:t>
            </a:r>
            <a:r>
              <a:rPr lang="en-GB" sz="2600" dirty="0" smtClean="0"/>
              <a:t>Providers</a:t>
            </a:r>
            <a:endParaRPr lang="en-GB" sz="2600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1DCFA8A2-3FB8-48CA-933D-0800A9D2A2A2}"/>
              </a:ext>
            </a:extLst>
          </p:cNvPr>
          <p:cNvSpPr>
            <a:spLocks noGrp="1"/>
          </p:cNvSpPr>
          <p:nvPr/>
        </p:nvSpPr>
        <p:spPr>
          <a:xfrm>
            <a:off x="838200" y="2024430"/>
            <a:ext cx="8153400" cy="26195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</a:pPr>
            <a:endParaRPr lang="en-US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</a:pP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423" y="4535250"/>
            <a:ext cx="451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9A802"/>
                </a:solidFill>
              </a:rPr>
              <a:t>Digital Asset Business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0525" y="2944149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D93A0"/>
                </a:solidFill>
              </a:rPr>
              <a:t>Digital Token Exchange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1038" y="2338059"/>
            <a:ext cx="559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9A802"/>
                </a:solidFill>
              </a:rPr>
              <a:t>Digital Assets Services Provider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19050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1"/>
                </a:solidFill>
              </a:rPr>
              <a:t>Blockchain</a:t>
            </a:r>
            <a:endParaRPr lang="en-US" sz="5400" b="1" dirty="0" smtClean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3032" y="4091886"/>
            <a:ext cx="5298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BF9E52"/>
                </a:solidFill>
              </a:rPr>
              <a:t>Virtual Currency Token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03434" y="4749722"/>
            <a:ext cx="5265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4F81BD">
                    <a:lumMod val="75000"/>
                  </a:srgbClr>
                </a:solidFill>
              </a:rPr>
              <a:t>Virtual Currency Token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2804" y="3017532"/>
            <a:ext cx="6108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4F81BD">
                    <a:lumMod val="75000"/>
                  </a:srgbClr>
                </a:solidFill>
              </a:rPr>
              <a:t>Digital Assets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4119" y="2859351"/>
            <a:ext cx="352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81BD">
                    <a:lumMod val="75000"/>
                  </a:srgbClr>
                </a:solidFill>
              </a:rPr>
              <a:t>Initial Token Offering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5348" y="2591197"/>
            <a:ext cx="3126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D93A0"/>
                </a:solidFill>
              </a:rPr>
              <a:t>Smart Contract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367499" y="2468107"/>
            <a:ext cx="5631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BF9E52"/>
                </a:solidFill>
              </a:rPr>
              <a:t>Non-fungible Token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7327" y="3975932"/>
            <a:ext cx="4210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D93A0"/>
                </a:solidFill>
              </a:rPr>
              <a:t>Utility Token</a:t>
            </a:r>
          </a:p>
        </p:txBody>
      </p:sp>
    </p:spTree>
    <p:extLst>
      <p:ext uri="{BB962C8B-B14F-4D97-AF65-F5344CB8AC3E}">
        <p14:creationId xmlns:p14="http://schemas.microsoft.com/office/powerpoint/2010/main" val="124319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76200"/>
            <a:ext cx="4188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Legislative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76200" y="786833"/>
            <a:ext cx="90678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Financial And Corporate Service Providers Act (FCSPA), 2020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916" y="1729030"/>
            <a:ext cx="8810368" cy="389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Takes </a:t>
            </a:r>
            <a:r>
              <a:rPr lang="en-US" dirty="0"/>
              <a:t>an activity specific approach to financial services.</a:t>
            </a:r>
          </a:p>
          <a:p>
            <a:pPr marL="342900" indent="-34290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formal definition for financial services provider </a:t>
            </a:r>
            <a:r>
              <a:rPr lang="en-US" dirty="0" smtClean="0"/>
              <a:t>and </a:t>
            </a:r>
            <a:r>
              <a:rPr lang="en-US" dirty="0"/>
              <a:t>corporate services </a:t>
            </a:r>
            <a:r>
              <a:rPr lang="en-US" dirty="0" smtClean="0"/>
              <a:t>provider.</a:t>
            </a:r>
            <a:endParaRPr lang="en-US" dirty="0"/>
          </a:p>
          <a:p>
            <a:pPr marL="342900" indent="-34290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Captures </a:t>
            </a:r>
            <a:r>
              <a:rPr lang="en-US" dirty="0"/>
              <a:t>Bahamians engaged in corporate services activity, as well as many of the </a:t>
            </a:r>
            <a:r>
              <a:rPr lang="en-US" dirty="0" smtClean="0"/>
              <a:t>non-bank </a:t>
            </a:r>
            <a:r>
              <a:rPr lang="en-US" dirty="0"/>
              <a:t>financial services </a:t>
            </a:r>
            <a:r>
              <a:rPr lang="en-US" dirty="0" smtClean="0"/>
              <a:t>activities. </a:t>
            </a:r>
          </a:p>
          <a:p>
            <a:pPr marL="342900" indent="-34290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/>
              <a:t>Under the Act:</a:t>
            </a:r>
          </a:p>
          <a:p>
            <a:pPr marL="800100" lvl="1" indent="-3429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dirty="0"/>
              <a:t>Commission no longer Inspector. </a:t>
            </a:r>
          </a:p>
          <a:p>
            <a:pPr marL="800100" lvl="1" indent="-3429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dirty="0"/>
              <a:t>Commission now regulator and authority</a:t>
            </a:r>
            <a:endParaRPr lang="en-US" dirty="0" smtClean="0"/>
          </a:p>
          <a:p>
            <a:pPr marL="285750" indent="-28575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Commission </a:t>
            </a:r>
            <a:r>
              <a:rPr lang="en-US" dirty="0"/>
              <a:t>empowered to:</a:t>
            </a:r>
          </a:p>
          <a:p>
            <a:pPr marL="742950" lvl="1" indent="-28575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dirty="0"/>
              <a:t>Dissolve</a:t>
            </a:r>
          </a:p>
          <a:p>
            <a:pPr marL="742950" lvl="1" indent="-28575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dirty="0"/>
              <a:t>Investigate</a:t>
            </a:r>
          </a:p>
          <a:p>
            <a:pPr marL="742950" lvl="1" indent="-28575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dirty="0"/>
              <a:t>Bring </a:t>
            </a:r>
            <a:r>
              <a:rPr lang="en-US" dirty="0" smtClean="0"/>
              <a:t>enforcement</a:t>
            </a:r>
            <a:endParaRPr lang="en-US" sz="2000" i="1" dirty="0" smtClean="0"/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/>
              <a:t>Financial and Corporate Service Providers </a:t>
            </a:r>
            <a:r>
              <a:rPr lang="en-US" dirty="0" smtClean="0"/>
              <a:t>Regulations</a:t>
            </a:r>
            <a:r>
              <a:rPr lang="en-US" dirty="0"/>
              <a:t>, </a:t>
            </a:r>
            <a:r>
              <a:rPr lang="en-US" dirty="0" smtClean="0"/>
              <a:t>2020</a:t>
            </a:r>
            <a:endParaRPr lang="en-US" dirty="0"/>
          </a:p>
          <a:p>
            <a:pPr marL="742950" lvl="1" indent="-285750">
              <a:buClr>
                <a:srgbClr val="FFC000"/>
              </a:buClr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4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634768"/>
            <a:ext cx="732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Criminalizes certain financial schemes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76200" y="577283"/>
            <a:ext cx="90678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Financial And Corporate Service Providers Act (FCSPA), 2020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85276234"/>
              </p:ext>
            </p:extLst>
          </p:nvPr>
        </p:nvGraphicFramePr>
        <p:xfrm>
          <a:off x="1371600" y="2219543"/>
          <a:ext cx="5638800" cy="288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1958" y="5341203"/>
            <a:ext cx="6969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Not applicable to traditional Bahamian </a:t>
            </a:r>
            <a:r>
              <a:rPr lang="en-US" sz="2400" dirty="0" err="1" smtClean="0"/>
              <a:t>Asues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3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2" grpId="0">
        <p:bldAsOne/>
      </p:bldGraphic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76200"/>
            <a:ext cx="4188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Legislative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533400" y="708630"/>
            <a:ext cx="86106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Other Regulations, Rules &amp; Amendments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566762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SIA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(Contracts for Differences) Rules, </a:t>
            </a:r>
            <a:r>
              <a:rPr lang="en-US" dirty="0" smtClean="0"/>
              <a:t>2020</a:t>
            </a:r>
            <a:endParaRPr lang="en-US" dirty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(Amendment) Regulations,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(Corporate Governance)(Amendment) Rules,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(Take-Over) Amendment Rules,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(Fees)(Amendment) Rules,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Securities Industry (Anti-Money Laundering and Countering the Financing of Terrorism)(Amendment) Rules, </a:t>
            </a:r>
            <a:r>
              <a:rPr lang="en-US" dirty="0" smtClean="0"/>
              <a:t>2020</a:t>
            </a:r>
          </a:p>
          <a:p>
            <a:endParaRPr lang="en-US" dirty="0"/>
          </a:p>
          <a:p>
            <a:r>
              <a:rPr lang="en-US" b="1" dirty="0"/>
              <a:t>IFA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Investment Funds Regulations,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Investment Funds (Amendment) Act,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Investment Funds (Prescribed Jurisdictions) Rules, 2020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Investment </a:t>
            </a:r>
            <a:r>
              <a:rPr lang="en-US" dirty="0"/>
              <a:t>Funds (Fee) Rules, 2020</a:t>
            </a:r>
          </a:p>
          <a:p>
            <a:r>
              <a:rPr lang="en-US" dirty="0"/>
              <a:t> 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SIA, IFA and </a:t>
            </a:r>
            <a:r>
              <a:rPr lang="en-US" b="1" dirty="0" err="1" smtClean="0"/>
              <a:t>FCSPA</a:t>
            </a:r>
            <a:endParaRPr lang="en-US" b="1" dirty="0" smtClean="0"/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Fees Rules promulgated 30 December </a:t>
            </a:r>
            <a:r>
              <a:rPr lang="en-US" dirty="0" smtClean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1528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76200"/>
            <a:ext cx="444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Supervision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228600" y="708630"/>
            <a:ext cx="89154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Operations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" y="1585297"/>
            <a:ext cx="8382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Due to Covid-19 restrictions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Suspension </a:t>
            </a:r>
            <a:r>
              <a:rPr lang="en-US" sz="2000" dirty="0"/>
              <a:t>of in-person visits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Reduced </a:t>
            </a:r>
            <a:r>
              <a:rPr lang="en-US" sz="2000" dirty="0"/>
              <a:t>office presence due to </a:t>
            </a:r>
            <a:r>
              <a:rPr lang="en-US" sz="2000" dirty="0" err="1"/>
              <a:t>Covid</a:t>
            </a:r>
            <a:r>
              <a:rPr lang="en-US" sz="2000" dirty="0"/>
              <a:t> but fully operational though mostly remote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Suspension </a:t>
            </a:r>
            <a:r>
              <a:rPr lang="en-US" sz="2000" dirty="0"/>
              <a:t>of Onsite Examinations and </a:t>
            </a:r>
            <a:r>
              <a:rPr lang="en-US" sz="2000" dirty="0" smtClean="0"/>
              <a:t>launched Desk-Based </a:t>
            </a:r>
            <a:r>
              <a:rPr lang="en-US" sz="2000" dirty="0"/>
              <a:t>T</a:t>
            </a:r>
            <a:r>
              <a:rPr lang="en-US" sz="2000" dirty="0" smtClean="0"/>
              <a:t>hematic </a:t>
            </a:r>
            <a:r>
              <a:rPr lang="en-US" sz="2000" dirty="0"/>
              <a:t>Reviews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Extension </a:t>
            </a:r>
            <a:r>
              <a:rPr lang="en-US" sz="2000" dirty="0"/>
              <a:t>of statutory filings deadlines inclusive of audited financial statements and annual reports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Electronic </a:t>
            </a:r>
            <a:r>
              <a:rPr lang="en-US" sz="2000" dirty="0"/>
              <a:t>reporting of </a:t>
            </a:r>
            <a:r>
              <a:rPr lang="en-US" sz="2000" dirty="0" smtClean="0"/>
              <a:t>statutory </a:t>
            </a:r>
            <a:r>
              <a:rPr lang="en-US" sz="2000" dirty="0"/>
              <a:t>requirements</a:t>
            </a:r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“No action” extension of statutory deadline for IFA, 2019 registration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Investigations </a:t>
            </a:r>
            <a:r>
              <a:rPr lang="en-US" sz="2000" dirty="0"/>
              <a:t>and Court Matters continuing in a virtual </a:t>
            </a:r>
            <a:r>
              <a:rPr lang="en-US" sz="2000" dirty="0" smtClean="0"/>
              <a:t>environment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501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-76200"/>
            <a:ext cx="444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Supervision Updates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/>
        </p:nvSpPr>
        <p:spPr>
          <a:xfrm>
            <a:off x="228600" y="708630"/>
            <a:ext cx="89154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Supervision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1828800"/>
            <a:ext cx="78486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2021 Examinations Priorities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Common Reporting Standards (CRS)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Business Continuity Planning</a:t>
            </a:r>
          </a:p>
          <a:p>
            <a:pPr marL="914400" lvl="1" indent="-457200">
              <a:spcBef>
                <a:spcPts val="60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Investment Funds Advisory Fee and Valuations</a:t>
            </a:r>
            <a:endParaRPr lang="en-US" sz="2600" dirty="0"/>
          </a:p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Recognized </a:t>
            </a:r>
            <a:r>
              <a:rPr lang="en-US" sz="2600" dirty="0"/>
              <a:t>and Qualifying Examinations List</a:t>
            </a:r>
          </a:p>
          <a:p>
            <a:pPr marL="285750" indent="-285750">
              <a:spcBef>
                <a:spcPts val="60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Compliance and Regulatory Filing Interface (</a:t>
            </a:r>
            <a:r>
              <a:rPr lang="en-US" sz="2600" dirty="0" err="1" smtClean="0"/>
              <a:t>CoRI</a:t>
            </a:r>
            <a:r>
              <a:rPr lang="en-US" sz="2600" dirty="0" smtClean="0"/>
              <a:t>)</a:t>
            </a:r>
            <a:endParaRPr lang="en-US" sz="2600" dirty="0"/>
          </a:p>
          <a:p>
            <a:r>
              <a:rPr lang="en-US" dirty="0"/>
              <a:t> </a:t>
            </a:r>
          </a:p>
        </p:txBody>
      </p:sp>
    </p:spTree>
    <p:extLst>
      <p:ext uri="{BB962C8B-B14F-4D97-AF65-F5344CB8AC3E}">
        <p14:creationId xmlns:p14="http://schemas.microsoft.com/office/powerpoint/2010/main" val="3770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CB-PR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-SLIDE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RS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SCB-PRES-TEMPLATE</Template>
  <TotalTime>668</TotalTime>
  <Words>712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SCB-PRES-TEMPLATE</vt:lpstr>
      <vt:lpstr>BODY-SLIDE-MASTER</vt:lpstr>
      <vt:lpstr>BARS-ONLY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Cedric storr</dc:creator>
  <cp:lastModifiedBy>Hubert Edwards</cp:lastModifiedBy>
  <cp:revision>70</cp:revision>
  <dcterms:created xsi:type="dcterms:W3CDTF">2019-11-01T21:14:02Z</dcterms:created>
  <dcterms:modified xsi:type="dcterms:W3CDTF">2021-02-03T23:00:26Z</dcterms:modified>
</cp:coreProperties>
</file>