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0" r:id="rId2"/>
    <p:sldId id="278" r:id="rId3"/>
    <p:sldId id="275" r:id="rId4"/>
    <p:sldId id="286" r:id="rId5"/>
    <p:sldId id="288" r:id="rId6"/>
    <p:sldId id="284" r:id="rId7"/>
    <p:sldId id="289" r:id="rId8"/>
    <p:sldId id="283" r:id="rId9"/>
    <p:sldId id="290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2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A4AD4-A767-4088-89F0-AB3218CAC93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E5D76-863A-4D94-AFC5-5B9DA4BA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3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7D9C-F4FA-42C9-8DA0-14B261A0CA5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B3FF-6329-4EFD-AF44-0BA37056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3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7D9C-F4FA-42C9-8DA0-14B261A0CA5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B3FF-6329-4EFD-AF44-0BA37056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7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7D9C-F4FA-42C9-8DA0-14B261A0CA5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B3FF-6329-4EFD-AF44-0BA37056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76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7161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7D9C-F4FA-42C9-8DA0-14B261A0CA5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B3FF-6329-4EFD-AF44-0BA37056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7D9C-F4FA-42C9-8DA0-14B261A0CA5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B3FF-6329-4EFD-AF44-0BA37056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7D9C-F4FA-42C9-8DA0-14B261A0CA5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B3FF-6329-4EFD-AF44-0BA37056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4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7D9C-F4FA-42C9-8DA0-14B261A0CA5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B3FF-6329-4EFD-AF44-0BA37056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1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7D9C-F4FA-42C9-8DA0-14B261A0CA5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B3FF-6329-4EFD-AF44-0BA37056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3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7D9C-F4FA-42C9-8DA0-14B261A0CA5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B3FF-6329-4EFD-AF44-0BA37056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6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7D9C-F4FA-42C9-8DA0-14B261A0CA5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B3FF-6329-4EFD-AF44-0BA37056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1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7D9C-F4FA-42C9-8DA0-14B261A0CA5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B3FF-6329-4EFD-AF44-0BA37056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8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37D9C-F4FA-42C9-8DA0-14B261A0CA5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CB3FF-6329-4EFD-AF44-0BA37056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4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CM165jhtSCgGoxxDpnazCA/video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25" y="-622725"/>
            <a:ext cx="4764137" cy="381062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15936A2-1943-4D0C-B84D-DE4B6EDFD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3175"/>
            <a:ext cx="9144000" cy="2033588"/>
          </a:xfrm>
        </p:spPr>
        <p:txBody>
          <a:bodyPr>
            <a:normAutofit/>
          </a:bodyPr>
          <a:lstStyle/>
          <a:p>
            <a:r>
              <a:rPr lang="en-US" cap="all" dirty="0">
                <a:solidFill>
                  <a:srgbClr val="000099"/>
                </a:solidFill>
                <a:latin typeface="Bahnschrift SemiCondensed" panose="020B0502040204020203" pitchFamily="34" charset="0"/>
              </a:rPr>
              <a:t>Crypto Risks</a:t>
            </a:r>
            <a:b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</a:rPr>
            </a:br>
            <a: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</a:rPr>
              <a:t>A Look Beyond the Surface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EB34487-82E3-4721-91C6-C42A2E8B5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0588"/>
            <a:ext cx="9144000" cy="933450"/>
          </a:xfrm>
        </p:spPr>
        <p:txBody>
          <a:bodyPr>
            <a:normAutofit lnSpcReduction="10000"/>
          </a:bodyPr>
          <a:lstStyle/>
          <a:p>
            <a:endParaRPr lang="en-US" sz="2800" dirty="0"/>
          </a:p>
          <a:p>
            <a:r>
              <a:rPr lang="en-US" sz="2800" dirty="0">
                <a:solidFill>
                  <a:srgbClr val="000099"/>
                </a:solidFill>
                <a:latin typeface="Bahnschrift SemiBold SemiConden" panose="020B0502040204020203" pitchFamily="34" charset="0"/>
              </a:rPr>
              <a:t>Simone E. Martin, MBA, FICA, TEP, FCG</a:t>
            </a:r>
          </a:p>
          <a:p>
            <a:endParaRPr lang="en-US" sz="2800" dirty="0">
              <a:solidFill>
                <a:srgbClr val="000099"/>
              </a:solidFill>
              <a:latin typeface="Bahnschrift SemiBold SemiConden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80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595" y="214313"/>
            <a:ext cx="9372251" cy="70298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14119" y="1163332"/>
            <a:ext cx="6620888" cy="6563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531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18ADD9-AEA8-4212-878C-87D34B17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0099"/>
                </a:solidFill>
                <a:latin typeface="Bahnschrift SemiCondensed" panose="020B0502040204020203" pitchFamily="34" charset="0"/>
              </a:rPr>
              <a:t>Adapting and Adopting in a changing world…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4FDE81-996D-4CE8-ACEC-420BDF5EF6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</a:rPr>
              <a:t>… and being aware of those changes is critical to navigate these everchanging seas!</a:t>
            </a:r>
            <a:endParaRPr lang="en-US" dirty="0">
              <a:solidFill>
                <a:srgbClr val="000099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6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958A39-1ECA-4F9A-88F0-82350E21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</a:rPr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ADA542-1E44-4340-BD04-22939E2C6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</a:rPr>
              <a:t>Introduction – Into the Waters.</a:t>
            </a:r>
          </a:p>
          <a:p>
            <a:endParaRPr lang="en-US" dirty="0">
              <a:solidFill>
                <a:srgbClr val="000099"/>
              </a:solidFill>
              <a:latin typeface="Bahnschrift SemiCondensed" panose="020B0502040204020203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</a:rPr>
              <a:t>Risks – Lurking in the Depths.</a:t>
            </a:r>
          </a:p>
          <a:p>
            <a:endParaRPr lang="en-US" dirty="0">
              <a:solidFill>
                <a:srgbClr val="000099"/>
              </a:solidFill>
              <a:latin typeface="Bahnschrift SemiCondensed" panose="020B0502040204020203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</a:rPr>
              <a:t>Pressure &amp; Progress – Unfathomable Depths.</a:t>
            </a:r>
          </a:p>
          <a:p>
            <a:endParaRPr lang="en-US" dirty="0">
              <a:solidFill>
                <a:srgbClr val="000099"/>
              </a:solidFill>
              <a:latin typeface="Bahnschrift SemiCondensed" panose="020B0502040204020203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</a:rPr>
              <a:t>Future Focus – Charting the Deep Blue Sea.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2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958A39-1ECA-4F9A-88F0-82350E21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</a:rPr>
              <a:t>Into the Waters!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ADA542-1E44-4340-BD04-22939E2C6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rgbClr val="000099"/>
                </a:solidFill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much more than ‘crypto’!  It is important to understand the ecosystem (and how it is </a:t>
            </a:r>
            <a:r>
              <a:rPr lang="en-US" sz="3000" dirty="0">
                <a:solidFill>
                  <a:srgbClr val="000099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evolving).</a:t>
            </a:r>
          </a:p>
          <a:p>
            <a:pPr lvl="1"/>
            <a:r>
              <a:rPr lang="en-US" sz="2600" dirty="0">
                <a:solidFill>
                  <a:srgbClr val="000099"/>
                </a:solidFill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Assets</a:t>
            </a:r>
          </a:p>
          <a:p>
            <a:pPr lvl="1"/>
            <a:r>
              <a:rPr lang="en-US" sz="2600" dirty="0">
                <a:solidFill>
                  <a:srgbClr val="000099"/>
                </a:solidFill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VASPs</a:t>
            </a:r>
          </a:p>
          <a:p>
            <a:pPr lvl="1"/>
            <a:r>
              <a:rPr lang="en-US" sz="2600" dirty="0">
                <a:solidFill>
                  <a:srgbClr val="000099"/>
                </a:solidFill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NFTs</a:t>
            </a:r>
          </a:p>
          <a:p>
            <a:pPr lvl="1"/>
            <a:r>
              <a:rPr lang="en-US" sz="2600" dirty="0">
                <a:solidFill>
                  <a:srgbClr val="000099"/>
                </a:solidFill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Smart Contracts</a:t>
            </a:r>
          </a:p>
          <a:p>
            <a:endParaRPr lang="en-US" sz="3000" dirty="0">
              <a:solidFill>
                <a:srgbClr val="000099"/>
              </a:solidFill>
              <a:latin typeface="Bahnschrift SemiCondensed" panose="020B0502040204020203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000" dirty="0">
                <a:solidFill>
                  <a:srgbClr val="000099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Minnows, sharks and whales, oh my!</a:t>
            </a:r>
          </a:p>
          <a:p>
            <a:pPr algn="just"/>
            <a:endParaRPr lang="en-US" sz="3000" dirty="0">
              <a:solidFill>
                <a:srgbClr val="000099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000" dirty="0">
                <a:solidFill>
                  <a:srgbClr val="000099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Currents of change are strong… and shifting!</a:t>
            </a:r>
          </a:p>
          <a:p>
            <a:pPr lvl="1"/>
            <a:endParaRPr lang="en-US" sz="2600" dirty="0">
              <a:solidFill>
                <a:srgbClr val="000099"/>
              </a:solidFill>
              <a:latin typeface="Bahnschrift SemiCondensed" panose="020B0502040204020203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5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958A39-1ECA-4F9A-88F0-82350E21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</a:rPr>
              <a:t>Lurking in the Depths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ADA542-1E44-4340-BD04-22939E2C6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Criminals – the early adopters of any innovation</a:t>
            </a:r>
            <a: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</a:rPr>
              <a:t>.</a:t>
            </a:r>
          </a:p>
          <a:p>
            <a:endParaRPr lang="en-US" dirty="0">
              <a:solidFill>
                <a:srgbClr val="000099"/>
              </a:solidFill>
              <a:latin typeface="Bahnschrift SemiCondensed" panose="020B0502040204020203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</a:rPr>
              <a:t>Disruption now extends beyond traditional financial services and products.</a:t>
            </a:r>
          </a:p>
          <a:p>
            <a:endParaRPr lang="en-US" dirty="0">
              <a:solidFill>
                <a:srgbClr val="000099"/>
              </a:solidFill>
              <a:latin typeface="Bahnschrift SemiCondensed" panose="020B0502040204020203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</a:rPr>
              <a:t>Risk assessments are fluid, and not just for FinTech businesses focused on digital assets and other technologies.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958A39-1ECA-4F9A-88F0-82350E21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</a:rPr>
              <a:t>Lurking in the Depths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ADA542-1E44-4340-BD04-22939E2C6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99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Supranational Bodies </a:t>
            </a:r>
          </a:p>
          <a:p>
            <a:pPr lvl="1"/>
            <a:r>
              <a:rPr lang="en-US" dirty="0">
                <a:solidFill>
                  <a:srgbClr val="000099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 of International Settlement - BIS </a:t>
            </a:r>
          </a:p>
          <a:p>
            <a:pPr lvl="1"/>
            <a:r>
              <a:rPr lang="en-US" dirty="0">
                <a:solidFill>
                  <a:srgbClr val="000099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United Nations - UN</a:t>
            </a:r>
            <a: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</a:rPr>
              <a:t>.</a:t>
            </a:r>
          </a:p>
          <a:p>
            <a:endParaRPr lang="en-US" dirty="0">
              <a:solidFill>
                <a:srgbClr val="000099"/>
              </a:solidFill>
              <a:latin typeface="Bahnschrift SemiCondensed" panose="020B0502040204020203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</a:rPr>
              <a:t>International Standard Setters</a:t>
            </a:r>
          </a:p>
          <a:p>
            <a:pPr lvl="1"/>
            <a: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</a:rPr>
              <a:t>Financial Action Task Force – FATF</a:t>
            </a:r>
          </a:p>
          <a:p>
            <a:pPr lvl="1"/>
            <a: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</a:rPr>
              <a:t>International Organization of Securities Commissions - IOSCO</a:t>
            </a:r>
          </a:p>
          <a:p>
            <a:endParaRPr lang="en-US" dirty="0">
              <a:solidFill>
                <a:srgbClr val="000099"/>
              </a:solidFill>
              <a:latin typeface="Bahnschrift SemiCondensed" panose="020B0502040204020203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</a:rPr>
              <a:t>Emerging Best Practices for businesses focused on digital assets and other technologies.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5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958A39-1ECA-4F9A-88F0-82350E21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</a:rPr>
              <a:t>Unfathomable Depths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ADA542-1E44-4340-BD04-22939E2C6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99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Blockchain Analytics.</a:t>
            </a:r>
          </a:p>
          <a:p>
            <a:endParaRPr lang="en-US" dirty="0">
              <a:solidFill>
                <a:srgbClr val="000099"/>
              </a:solidFill>
              <a:latin typeface="Bahnschrif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99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Transparency vs Privacy.</a:t>
            </a:r>
          </a:p>
          <a:p>
            <a:endParaRPr lang="en-US" dirty="0">
              <a:solidFill>
                <a:srgbClr val="000099"/>
              </a:solidFill>
              <a:latin typeface="Bahnschrif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99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Volatility and Risk</a:t>
            </a:r>
            <a: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</a:rPr>
              <a:t>.</a:t>
            </a:r>
          </a:p>
          <a:p>
            <a:endParaRPr lang="en-US" dirty="0">
              <a:solidFill>
                <a:srgbClr val="000099"/>
              </a:solidFill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9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958A39-1ECA-4F9A-88F0-82350E21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</a:rPr>
              <a:t>Unfathomable Depths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ADA542-1E44-4340-BD04-22939E2C6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99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Regulatory Clarity exists in narrow channels.  The impact of past positions of some innovators may have contributed to the trench between innovators and regulators.</a:t>
            </a:r>
          </a:p>
          <a:p>
            <a:endParaRPr lang="en-US" dirty="0">
              <a:solidFill>
                <a:srgbClr val="000099"/>
              </a:solidFill>
              <a:latin typeface="Bahnschrif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99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Capacity building </a:t>
            </a:r>
            <a: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 occur and must be ongoing</a:t>
            </a:r>
            <a:r>
              <a:rPr lang="en-US" dirty="0">
                <a:solidFill>
                  <a:srgbClr val="000099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000099"/>
              </a:solidFill>
              <a:latin typeface="Bahnschrif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  <a:cs typeface="Times New Roman" panose="02020603050405020304" pitchFamily="18" charset="0"/>
              </a:rPr>
              <a:t>Over-regulation is a thing that must be guarded against!</a:t>
            </a:r>
            <a:endParaRPr lang="en-US" dirty="0">
              <a:solidFill>
                <a:srgbClr val="000099"/>
              </a:solidFill>
              <a:latin typeface="Bahnschrift SemiCondensed" panose="020B0502040204020203" pitchFamily="34" charset="0"/>
            </a:endParaRPr>
          </a:p>
          <a:p>
            <a:endParaRPr lang="en-US" dirty="0">
              <a:solidFill>
                <a:srgbClr val="000099"/>
              </a:solidFill>
              <a:latin typeface="Bahnschrift SemiCondensed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017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958A39-1ECA-4F9A-88F0-82350E21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</a:rPr>
              <a:t>Charting the Deep Blue Sea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ADA542-1E44-4340-BD04-22939E2C6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hlinkClick r:id="rId3"/>
              </a:rPr>
              <a:t>The Si of Regulation - YouTube</a:t>
            </a:r>
            <a:endParaRPr lang="en-US" dirty="0">
              <a:solidFill>
                <a:srgbClr val="000099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99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99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METAVERSE… is it a real place?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99"/>
              </a:solidFill>
              <a:latin typeface="Bahnschrif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99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Stablecoins</a:t>
            </a:r>
            <a:r>
              <a:rPr lang="en-US" dirty="0">
                <a:solidFill>
                  <a:srgbClr val="000099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their future…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99"/>
              </a:solidFill>
              <a:latin typeface="Bahnschrif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99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Tokenomics</a:t>
            </a:r>
            <a:r>
              <a:rPr lang="en-US" dirty="0">
                <a:solidFill>
                  <a:srgbClr val="000099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everything!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99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2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958A39-1ECA-4F9A-88F0-82350E21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Bahnschrift SemiCondensed" panose="020B0502040204020203" pitchFamily="34" charset="0"/>
              </a:rPr>
              <a:t>Charting the Deep Blue Sea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ADA542-1E44-4340-BD04-22939E2C6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99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</a:t>
            </a:r>
            <a:r>
              <a:rPr lang="en-US" dirty="0">
                <a:solidFill>
                  <a:srgbClr val="000099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Financial Inclusion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99"/>
              </a:solidFill>
              <a:latin typeface="Bahnschrif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99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ESG / Future Investment Strategies 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99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99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APIs and other Compliance/Risk Solutions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99"/>
              </a:solidFill>
              <a:latin typeface="Bahnschrif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05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12115</TotalTime>
  <Words>321</Words>
  <Application>Microsoft Office PowerPoint</Application>
  <PresentationFormat>Widescreen</PresentationFormat>
  <Paragraphs>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Bahnschrift SemiBold SemiConden</vt:lpstr>
      <vt:lpstr>Bahnschrift SemiCondensed</vt:lpstr>
      <vt:lpstr>Calibri</vt:lpstr>
      <vt:lpstr>Calibri Light</vt:lpstr>
      <vt:lpstr>1_Office Theme</vt:lpstr>
      <vt:lpstr>Crypto Risks A Look Beyond the Surface</vt:lpstr>
      <vt:lpstr>Overview</vt:lpstr>
      <vt:lpstr>Into the Waters!</vt:lpstr>
      <vt:lpstr>Lurking in the Depths</vt:lpstr>
      <vt:lpstr>Lurking in the Depths</vt:lpstr>
      <vt:lpstr>Unfathomable Depths</vt:lpstr>
      <vt:lpstr>Unfathomable Depths</vt:lpstr>
      <vt:lpstr>Charting the Deep Blue Sea</vt:lpstr>
      <vt:lpstr>Charting the Deep Blue Sea</vt:lpstr>
      <vt:lpstr>Adapting and Adopting in a changing world…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CDD - Module 1</dc:subject>
  <dc:creator>Simone Martin</dc:creator>
  <cp:lastModifiedBy>Simone Martin</cp:lastModifiedBy>
  <cp:revision>20</cp:revision>
  <dcterms:created xsi:type="dcterms:W3CDTF">2020-12-20T12:38:36Z</dcterms:created>
  <dcterms:modified xsi:type="dcterms:W3CDTF">2022-02-02T17:38:15Z</dcterms:modified>
</cp:coreProperties>
</file>