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62" r:id="rId4"/>
    <p:sldId id="264" r:id="rId5"/>
    <p:sldId id="263" r:id="rId6"/>
    <p:sldId id="261" r:id="rId7"/>
    <p:sldId id="265" r:id="rId8"/>
    <p:sldId id="266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308220"/>
            <a:ext cx="9158748" cy="1549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09472" y="1198217"/>
            <a:ext cx="25870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Supervisory Approach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72874" y="4047409"/>
            <a:ext cx="27825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70C0"/>
                </a:solidFill>
              </a:rPr>
              <a:t>Charles W. </a:t>
            </a:r>
            <a:r>
              <a:rPr lang="en-US" sz="1500" b="1" dirty="0" err="1" smtClean="0">
                <a:solidFill>
                  <a:srgbClr val="0070C0"/>
                </a:solidFill>
              </a:rPr>
              <a:t>Littrell</a:t>
            </a:r>
            <a:endParaRPr lang="en-US" sz="1500" b="1" dirty="0" smtClean="0">
              <a:solidFill>
                <a:srgbClr val="0070C0"/>
              </a:solidFill>
            </a:endParaRPr>
          </a:p>
          <a:p>
            <a:r>
              <a:rPr lang="en-US" sz="1500" b="1" dirty="0" smtClean="0">
                <a:solidFill>
                  <a:srgbClr val="0070C0"/>
                </a:solidFill>
              </a:rPr>
              <a:t>Inspector of Banks &amp; Trust Companies</a:t>
            </a:r>
          </a:p>
          <a:p>
            <a:r>
              <a:rPr lang="en-US" sz="1500" b="1" dirty="0" smtClean="0">
                <a:solidFill>
                  <a:srgbClr val="0070C0"/>
                </a:solidFill>
              </a:rPr>
              <a:t>Bank Supervision Department</a:t>
            </a:r>
          </a:p>
          <a:p>
            <a:r>
              <a:rPr lang="en-US" sz="1500" b="1" dirty="0" smtClean="0">
                <a:solidFill>
                  <a:srgbClr val="0070C0"/>
                </a:solidFill>
              </a:rPr>
              <a:t>Central Bank of  The Bahamas </a:t>
            </a:r>
            <a:endParaRPr lang="en-US" sz="1500" b="1" dirty="0">
              <a:solidFill>
                <a:srgbClr val="0070C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4" t="81505" r="58132" b="8818"/>
          <a:stretch/>
        </p:blipFill>
        <p:spPr>
          <a:xfrm>
            <a:off x="6664443" y="5525537"/>
            <a:ext cx="1255441" cy="1106394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0" y="71343"/>
            <a:ext cx="7456018" cy="6564964"/>
            <a:chOff x="0" y="71343"/>
            <a:chExt cx="7456018" cy="65649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9" t="199" r="58690" b="83284"/>
            <a:stretch/>
          </p:blipFill>
          <p:spPr>
            <a:xfrm>
              <a:off x="1486403" y="745173"/>
              <a:ext cx="5969615" cy="26286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7" name="Oval 16"/>
            <p:cNvSpPr/>
            <p:nvPr/>
          </p:nvSpPr>
          <p:spPr>
            <a:xfrm>
              <a:off x="0" y="71343"/>
              <a:ext cx="1814052" cy="16632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1505" r="86862" b="8818"/>
            <a:stretch/>
          </p:blipFill>
          <p:spPr>
            <a:xfrm>
              <a:off x="993693" y="5529913"/>
              <a:ext cx="1535232" cy="110639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271" r="58638" b="21700"/>
            <a:stretch/>
          </p:blipFill>
          <p:spPr>
            <a:xfrm>
              <a:off x="2472803" y="3731342"/>
              <a:ext cx="3996813" cy="128749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4753" y="5434005"/>
              <a:ext cx="2069242" cy="110639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35" y="71343"/>
              <a:ext cx="1620381" cy="155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66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845" y="757646"/>
            <a:ext cx="8033657" cy="587828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4000" b="1" dirty="0"/>
              <a:t>Bank Supervision Department: What We Do vs. What You See</a:t>
            </a:r>
          </a:p>
          <a:p>
            <a:pPr marL="0" indent="0">
              <a:buNone/>
            </a:pPr>
            <a:endParaRPr lang="en-US" sz="1600" b="1" dirty="0"/>
          </a:p>
          <a:p>
            <a:pPr marL="0" lvl="0" indent="0">
              <a:buNone/>
            </a:pPr>
            <a:r>
              <a:rPr lang="en-US" sz="4000" b="1" dirty="0"/>
              <a:t>What we do (mainly in private)</a:t>
            </a:r>
          </a:p>
          <a:p>
            <a:pPr lvl="0"/>
            <a:r>
              <a:rPr lang="en-US" sz="4000" b="1" dirty="0"/>
              <a:t>Entity entry/exit/mergers plus intervention</a:t>
            </a:r>
          </a:p>
          <a:p>
            <a:pPr lvl="0"/>
            <a:r>
              <a:rPr lang="en-US" sz="4000" b="1" dirty="0"/>
              <a:t>International engagement</a:t>
            </a:r>
          </a:p>
          <a:p>
            <a:pPr lvl="0"/>
            <a:r>
              <a:rPr lang="en-US" sz="4000" b="1" dirty="0"/>
              <a:t>Supervision</a:t>
            </a:r>
          </a:p>
          <a:p>
            <a:pPr lvl="0"/>
            <a:r>
              <a:rPr lang="en-US" sz="4000" b="1" dirty="0"/>
              <a:t>Regulation</a:t>
            </a:r>
          </a:p>
          <a:p>
            <a:pPr marL="0" lvl="0" indent="0">
              <a:buNone/>
            </a:pPr>
            <a:r>
              <a:rPr lang="en-US" sz="4000" b="1" dirty="0"/>
              <a:t>What you see (hopefully)</a:t>
            </a:r>
          </a:p>
          <a:p>
            <a:pPr lvl="0"/>
            <a:r>
              <a:rPr lang="en-US" sz="4000" b="1" dirty="0"/>
              <a:t>Supervision, regulation, industry engagement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53" y="2300334"/>
            <a:ext cx="2623821" cy="2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6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033" y="770709"/>
            <a:ext cx="8085909" cy="53818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/>
              <a:t>2022 Supervision</a:t>
            </a:r>
          </a:p>
          <a:p>
            <a:pPr marL="0" indent="0">
              <a:buNone/>
            </a:pPr>
            <a:endParaRPr lang="en-US" sz="4000" b="1" dirty="0"/>
          </a:p>
          <a:p>
            <a:pPr lvl="0"/>
            <a:r>
              <a:rPr lang="en-US" sz="4000" b="1" dirty="0"/>
              <a:t>Supervision &gt; Regulation</a:t>
            </a:r>
          </a:p>
          <a:p>
            <a:pPr lvl="0"/>
            <a:r>
              <a:rPr lang="en-US" sz="4000" b="1" dirty="0"/>
              <a:t>Exams, Directives, Requirements</a:t>
            </a:r>
          </a:p>
          <a:p>
            <a:pPr lvl="0"/>
            <a:r>
              <a:rPr lang="en-US" sz="4000" b="1" dirty="0"/>
              <a:t>Heightened focus: on-time reporting</a:t>
            </a:r>
          </a:p>
          <a:p>
            <a:pPr lvl="0"/>
            <a:r>
              <a:rPr lang="en-US" sz="4000" b="1" dirty="0"/>
              <a:t>Continued build for AML supervision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13" y="2300334"/>
            <a:ext cx="2623821" cy="2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7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1" y="744583"/>
            <a:ext cx="8033658" cy="563009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000" b="1" dirty="0"/>
              <a:t>2022 Regulation</a:t>
            </a:r>
          </a:p>
          <a:p>
            <a:pPr lvl="0"/>
            <a:r>
              <a:rPr lang="en-US" sz="4000" b="1" dirty="0"/>
              <a:t>Several items</a:t>
            </a:r>
          </a:p>
          <a:p>
            <a:pPr lvl="0"/>
            <a:r>
              <a:rPr lang="en-US" sz="4000" b="1" dirty="0"/>
              <a:t>Recovery planning</a:t>
            </a:r>
          </a:p>
          <a:p>
            <a:pPr lvl="0"/>
            <a:r>
              <a:rPr lang="en-US" sz="4000" b="1" dirty="0"/>
              <a:t>Basel III capital</a:t>
            </a:r>
          </a:p>
          <a:p>
            <a:pPr lvl="0"/>
            <a:r>
              <a:rPr lang="en-US" sz="4000" b="1" dirty="0"/>
              <a:t>Auditors</a:t>
            </a:r>
          </a:p>
          <a:p>
            <a:pPr lvl="0"/>
            <a:r>
              <a:rPr lang="en-US" sz="4000" b="1" dirty="0"/>
              <a:t>Credit risk</a:t>
            </a:r>
          </a:p>
          <a:p>
            <a:pPr lvl="0"/>
            <a:r>
              <a:rPr lang="en-US" sz="4000" b="1" dirty="0"/>
              <a:t>Liquidity, Large exposures, Governance, AML, etc.</a:t>
            </a:r>
          </a:p>
          <a:p>
            <a:pPr lvl="0"/>
            <a:r>
              <a:rPr lang="en-US" sz="4000" b="1" dirty="0"/>
              <a:t>No major balance sheet/operational impacts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76" y="2300334"/>
            <a:ext cx="2623821" cy="2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909" y="744583"/>
            <a:ext cx="7889965" cy="552558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/>
              <a:t>What about </a:t>
            </a:r>
            <a:r>
              <a:rPr lang="en-US" sz="4000" b="1" dirty="0" err="1"/>
              <a:t>Covid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endParaRPr lang="en-US" sz="4000" b="1" dirty="0"/>
          </a:p>
          <a:p>
            <a:pPr lvl="0"/>
            <a:r>
              <a:rPr lang="en-US" sz="4000" b="1" dirty="0"/>
              <a:t>Large domestic economic shock</a:t>
            </a:r>
          </a:p>
          <a:p>
            <a:pPr lvl="0"/>
            <a:r>
              <a:rPr lang="en-US" sz="4000" b="1" dirty="0"/>
              <a:t>Operational challenges under control</a:t>
            </a:r>
          </a:p>
          <a:p>
            <a:pPr lvl="0"/>
            <a:r>
              <a:rPr lang="en-US" sz="4000" b="1" dirty="0"/>
              <a:t>Prudential position is (surprisingly?) strong</a:t>
            </a:r>
          </a:p>
          <a:p>
            <a:pPr lvl="0"/>
            <a:r>
              <a:rPr lang="en-US" sz="4000" b="1" dirty="0"/>
              <a:t>Not out of the woods yet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50" y="2300334"/>
            <a:ext cx="2623821" cy="2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1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033" y="809897"/>
            <a:ext cx="8177350" cy="54994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/>
              <a:t>Discontinuous risks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r>
              <a:rPr lang="en-US" sz="4000" b="1" dirty="0"/>
              <a:t>Large Nassau hurricane</a:t>
            </a:r>
          </a:p>
          <a:p>
            <a:pPr lvl="0"/>
            <a:r>
              <a:rPr lang="en-US" sz="4000" b="1" dirty="0"/>
              <a:t>“Four Horsemen” risks</a:t>
            </a:r>
          </a:p>
          <a:p>
            <a:pPr lvl="0"/>
            <a:r>
              <a:rPr lang="en-US" sz="4000" b="1" dirty="0"/>
              <a:t>Cyber-attack</a:t>
            </a:r>
          </a:p>
          <a:p>
            <a:pPr lvl="0"/>
            <a:r>
              <a:rPr lang="en-US" sz="4000" b="1" dirty="0"/>
              <a:t>Market shutdowns</a:t>
            </a:r>
          </a:p>
          <a:p>
            <a:pPr lvl="0"/>
            <a:r>
              <a:rPr lang="en-US" sz="4000" b="1" dirty="0"/>
              <a:t>AML scandal/blacklisting/de-risking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35" y="2300334"/>
            <a:ext cx="2623821" cy="2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0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909" y="391885"/>
            <a:ext cx="8098971" cy="5185955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/>
              <a:t>How can we Protect Ourselves?</a:t>
            </a:r>
          </a:p>
          <a:p>
            <a:pPr marL="0" indent="0">
              <a:buNone/>
            </a:pPr>
            <a:endParaRPr lang="en-US" sz="4000" b="1" dirty="0"/>
          </a:p>
          <a:p>
            <a:pPr lvl="0"/>
            <a:r>
              <a:rPr lang="en-US" sz="4000" b="1" dirty="0"/>
              <a:t>Capital strength—regulation</a:t>
            </a:r>
          </a:p>
          <a:p>
            <a:pPr lvl="0"/>
            <a:r>
              <a:rPr lang="en-US" sz="4000" b="1" dirty="0"/>
              <a:t>Operational strength—supervision</a:t>
            </a:r>
          </a:p>
          <a:p>
            <a:pPr lvl="0"/>
            <a:r>
              <a:rPr lang="en-US" sz="4000" b="1" dirty="0"/>
              <a:t>Get ready for the hurricane</a:t>
            </a:r>
          </a:p>
          <a:p>
            <a:pPr lvl="0"/>
            <a:r>
              <a:rPr lang="en-US" sz="4000" b="1" dirty="0"/>
              <a:t>Avoid dubious clients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8" y="2300334"/>
            <a:ext cx="2623821" cy="2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845" y="770708"/>
            <a:ext cx="8164285" cy="58129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4000" b="1" dirty="0"/>
              <a:t>A Particular Issue: Domestic AML Overkill</a:t>
            </a:r>
          </a:p>
          <a:p>
            <a:pPr marL="0" indent="0">
              <a:buNone/>
            </a:pPr>
            <a:endParaRPr lang="en-US" sz="4000" b="1" dirty="0"/>
          </a:p>
          <a:p>
            <a:pPr lvl="0"/>
            <a:r>
              <a:rPr lang="en-US" sz="4000" b="1" dirty="0"/>
              <a:t>Very few Bahamians are money launderers…</a:t>
            </a:r>
          </a:p>
          <a:p>
            <a:pPr lvl="0"/>
            <a:r>
              <a:rPr lang="en-US" sz="4000" b="1" dirty="0"/>
              <a:t>…so most Bahamians should be able to bank without undue problems</a:t>
            </a:r>
          </a:p>
          <a:p>
            <a:pPr lvl="0"/>
            <a:r>
              <a:rPr lang="en-US" sz="4000" b="1" dirty="0"/>
              <a:t>Presumption towards opening low risk accounts</a:t>
            </a:r>
          </a:p>
          <a:p>
            <a:pPr lvl="0"/>
            <a:r>
              <a:rPr lang="en-US" sz="4000" b="1" dirty="0"/>
              <a:t>Reliance upon reasonable KYC, then good account monitoring</a:t>
            </a:r>
          </a:p>
          <a:p>
            <a:pPr lvl="0"/>
            <a:r>
              <a:rPr lang="en-US" sz="4000" b="1" dirty="0"/>
              <a:t>No need to obsess over paper documents, utility bills,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8" y="2300334"/>
            <a:ext cx="2623821" cy="2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0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09"/>
          <a:stretch/>
        </p:blipFill>
        <p:spPr>
          <a:xfrm>
            <a:off x="0" y="5751871"/>
            <a:ext cx="12192000" cy="11061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32198" y="4459403"/>
            <a:ext cx="3581430" cy="330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50" b="1" dirty="0" smtClean="0">
                <a:solidFill>
                  <a:srgbClr val="0070C0"/>
                </a:solidFill>
              </a:rPr>
              <a:t>Email: BSD@centralbankbahamas.com</a:t>
            </a:r>
            <a:endParaRPr lang="en-US" sz="1550" b="1" dirty="0">
              <a:solidFill>
                <a:srgbClr val="0070C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86746" y="692209"/>
            <a:ext cx="7019664" cy="4859232"/>
            <a:chOff x="4586746" y="692209"/>
            <a:chExt cx="7019664" cy="485923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1505" r="86862" b="8818"/>
            <a:stretch/>
          </p:blipFill>
          <p:spPr>
            <a:xfrm>
              <a:off x="9804174" y="945309"/>
              <a:ext cx="1535231" cy="110639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168" y="2274644"/>
              <a:ext cx="2069242" cy="154518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34" t="81505" r="58132" b="8818"/>
            <a:stretch/>
          </p:blipFill>
          <p:spPr>
            <a:xfrm>
              <a:off x="9804174" y="4179676"/>
              <a:ext cx="1535231" cy="137176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404" r="58638" b="21700"/>
            <a:stretch/>
          </p:blipFill>
          <p:spPr>
            <a:xfrm>
              <a:off x="4586746" y="692209"/>
              <a:ext cx="4055808" cy="143529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9" t="199" r="58690" b="83284"/>
            <a:stretch/>
          </p:blipFill>
          <p:spPr>
            <a:xfrm>
              <a:off x="5167269" y="3182499"/>
              <a:ext cx="2894762" cy="127466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pic>
        <p:nvPicPr>
          <p:cNvPr id="15" name="Picture 14" descr="https://miro.medium.com/max/720/1*ziYr9OeSrTDGh5mEeu24cw.jpe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8" y="741432"/>
            <a:ext cx="3508160" cy="27721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16037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115</TotalTime>
  <Words>224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Hubert Edwards</dc:creator>
  <cp:lastModifiedBy>Charles W Littrell</cp:lastModifiedBy>
  <cp:revision>19</cp:revision>
  <dcterms:created xsi:type="dcterms:W3CDTF">2021-01-28T17:49:36Z</dcterms:created>
  <dcterms:modified xsi:type="dcterms:W3CDTF">2022-01-27T22:14:31Z</dcterms:modified>
</cp:coreProperties>
</file>