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6"/>
  </p:notesMasterIdLst>
  <p:sldIdLst>
    <p:sldId id="256" r:id="rId2"/>
    <p:sldId id="257" r:id="rId3"/>
    <p:sldId id="258" r:id="rId4"/>
    <p:sldId id="283" r:id="rId5"/>
    <p:sldId id="276" r:id="rId6"/>
    <p:sldId id="277" r:id="rId7"/>
    <p:sldId id="279" r:id="rId8"/>
    <p:sldId id="278" r:id="rId9"/>
    <p:sldId id="280" r:id="rId10"/>
    <p:sldId id="282" r:id="rId11"/>
    <p:sldId id="260" r:id="rId12"/>
    <p:sldId id="261" r:id="rId13"/>
    <p:sldId id="281" r:id="rId14"/>
    <p:sldId id="25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9" autoAdjust="0"/>
    <p:restoredTop sz="94694"/>
  </p:normalViewPr>
  <p:slideViewPr>
    <p:cSldViewPr snapToGrid="0">
      <p:cViewPr varScale="1">
        <p:scale>
          <a:sx n="113" d="100"/>
          <a:sy n="113" d="100"/>
        </p:scale>
        <p:origin x="216"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8261ED-E944-49A5-ABA4-14DFBC38AEF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7DA00C1-CD5F-4D5A-9569-1799FF03AB43}">
      <dgm:prSet/>
      <dgm:spPr/>
      <dgm:t>
        <a:bodyPr/>
        <a:lstStyle/>
        <a:p>
          <a:r>
            <a:rPr lang="en-US" b="1" dirty="0"/>
            <a:t>Cyber Risk , Trends &amp; Concerns</a:t>
          </a:r>
          <a:endParaRPr lang="en-US" dirty="0"/>
        </a:p>
      </dgm:t>
    </dgm:pt>
    <dgm:pt modelId="{1EE7DAAE-D11B-4A96-B4E2-8D8B0973F0ED}" type="parTrans" cxnId="{20F28529-DEB5-429F-A35F-56D3849C4D02}">
      <dgm:prSet/>
      <dgm:spPr/>
      <dgm:t>
        <a:bodyPr/>
        <a:lstStyle/>
        <a:p>
          <a:endParaRPr lang="en-US"/>
        </a:p>
      </dgm:t>
    </dgm:pt>
    <dgm:pt modelId="{120CD6D3-7036-4ACF-AB22-378858565160}" type="sibTrans" cxnId="{20F28529-DEB5-429F-A35F-56D3849C4D02}">
      <dgm:prSet/>
      <dgm:spPr/>
      <dgm:t>
        <a:bodyPr/>
        <a:lstStyle/>
        <a:p>
          <a:endParaRPr lang="en-US"/>
        </a:p>
      </dgm:t>
    </dgm:pt>
    <dgm:pt modelId="{1360B1BC-E485-4572-B7D4-743D9B89C445}">
      <dgm:prSet/>
      <dgm:spPr/>
      <dgm:t>
        <a:bodyPr/>
        <a:lstStyle/>
        <a:p>
          <a:r>
            <a:rPr lang="en-US"/>
            <a:t>Remote &amp; Hybrid Working Strategies</a:t>
          </a:r>
        </a:p>
      </dgm:t>
    </dgm:pt>
    <dgm:pt modelId="{731F7ACF-9E7B-4A2F-8190-922DD6DD1652}" type="parTrans" cxnId="{A17CA5C2-9CA6-42D3-B9B8-CA8B14906AB3}">
      <dgm:prSet/>
      <dgm:spPr/>
      <dgm:t>
        <a:bodyPr/>
        <a:lstStyle/>
        <a:p>
          <a:endParaRPr lang="en-US"/>
        </a:p>
      </dgm:t>
    </dgm:pt>
    <dgm:pt modelId="{C103356D-F867-4555-ABE2-D0AFA87B6F49}" type="sibTrans" cxnId="{A17CA5C2-9CA6-42D3-B9B8-CA8B14906AB3}">
      <dgm:prSet/>
      <dgm:spPr/>
      <dgm:t>
        <a:bodyPr/>
        <a:lstStyle/>
        <a:p>
          <a:endParaRPr lang="en-US"/>
        </a:p>
      </dgm:t>
    </dgm:pt>
    <dgm:pt modelId="{9E04714A-07AB-4645-BAC9-C5FC6DF30C90}">
      <dgm:prSet/>
      <dgm:spPr/>
      <dgm:t>
        <a:bodyPr/>
        <a:lstStyle/>
        <a:p>
          <a:r>
            <a:rPr lang="en-US"/>
            <a:t>Digital Transformation</a:t>
          </a:r>
        </a:p>
      </dgm:t>
    </dgm:pt>
    <dgm:pt modelId="{9EF9EF75-A9FC-4C33-A17E-7B8333FB4DE0}" type="parTrans" cxnId="{DE60F69C-5FDE-4800-8E99-00A9578D7CA0}">
      <dgm:prSet/>
      <dgm:spPr/>
      <dgm:t>
        <a:bodyPr/>
        <a:lstStyle/>
        <a:p>
          <a:endParaRPr lang="en-US"/>
        </a:p>
      </dgm:t>
    </dgm:pt>
    <dgm:pt modelId="{171392C7-63EE-442A-8D63-4A80E0330871}" type="sibTrans" cxnId="{DE60F69C-5FDE-4800-8E99-00A9578D7CA0}">
      <dgm:prSet/>
      <dgm:spPr/>
      <dgm:t>
        <a:bodyPr/>
        <a:lstStyle/>
        <a:p>
          <a:endParaRPr lang="en-US"/>
        </a:p>
      </dgm:t>
    </dgm:pt>
    <dgm:pt modelId="{546AFADF-2093-436B-916C-70645AA47BB4}">
      <dgm:prSet/>
      <dgm:spPr/>
      <dgm:t>
        <a:bodyPr/>
        <a:lstStyle/>
        <a:p>
          <a:r>
            <a:rPr lang="en-US" dirty="0"/>
            <a:t>Increase in IoT Devices</a:t>
          </a:r>
        </a:p>
      </dgm:t>
    </dgm:pt>
    <dgm:pt modelId="{81E932EB-8816-4D6C-AB33-D5B637AC8AFA}" type="parTrans" cxnId="{9264FA50-A8A3-441D-856F-E12C707C885F}">
      <dgm:prSet/>
      <dgm:spPr/>
      <dgm:t>
        <a:bodyPr/>
        <a:lstStyle/>
        <a:p>
          <a:endParaRPr lang="en-US"/>
        </a:p>
      </dgm:t>
    </dgm:pt>
    <dgm:pt modelId="{B77EFFFE-8965-464F-BE11-91D466FF25B2}" type="sibTrans" cxnId="{9264FA50-A8A3-441D-856F-E12C707C885F}">
      <dgm:prSet/>
      <dgm:spPr/>
      <dgm:t>
        <a:bodyPr/>
        <a:lstStyle/>
        <a:p>
          <a:endParaRPr lang="en-US"/>
        </a:p>
      </dgm:t>
    </dgm:pt>
    <dgm:pt modelId="{9D9A9119-E52E-4263-AD10-BDE5865130E6}">
      <dgm:prSet/>
      <dgm:spPr/>
      <dgm:t>
        <a:bodyPr/>
        <a:lstStyle/>
        <a:p>
          <a:r>
            <a:rPr lang="en-US"/>
            <a:t>Increase in Ransomware and Social Engineering Attacks</a:t>
          </a:r>
        </a:p>
      </dgm:t>
    </dgm:pt>
    <dgm:pt modelId="{C039D84B-1F59-458E-ABE4-D7221885E079}" type="parTrans" cxnId="{0C245D93-F11F-45BC-95F4-D3590AD8C8F4}">
      <dgm:prSet/>
      <dgm:spPr/>
      <dgm:t>
        <a:bodyPr/>
        <a:lstStyle/>
        <a:p>
          <a:endParaRPr lang="en-US"/>
        </a:p>
      </dgm:t>
    </dgm:pt>
    <dgm:pt modelId="{6C81D266-BE54-4056-AD8A-B55887ADB387}" type="sibTrans" cxnId="{0C245D93-F11F-45BC-95F4-D3590AD8C8F4}">
      <dgm:prSet/>
      <dgm:spPr/>
      <dgm:t>
        <a:bodyPr/>
        <a:lstStyle/>
        <a:p>
          <a:endParaRPr lang="en-US"/>
        </a:p>
      </dgm:t>
    </dgm:pt>
    <dgm:pt modelId="{916224E5-3A79-4449-8CA3-8CA7CC107E1F}">
      <dgm:prSet/>
      <dgm:spPr/>
      <dgm:t>
        <a:bodyPr/>
        <a:lstStyle/>
        <a:p>
          <a:r>
            <a:rPr lang="en-US" b="1"/>
            <a:t>Opportunities for Building Cyber Resilience</a:t>
          </a:r>
          <a:endParaRPr lang="en-US"/>
        </a:p>
      </dgm:t>
    </dgm:pt>
    <dgm:pt modelId="{8FE09C52-9B7D-424D-82D4-D358E7771522}" type="parTrans" cxnId="{1C0A6D37-AA36-4DA1-B537-9CF0A14B9A75}">
      <dgm:prSet/>
      <dgm:spPr/>
      <dgm:t>
        <a:bodyPr/>
        <a:lstStyle/>
        <a:p>
          <a:endParaRPr lang="en-US"/>
        </a:p>
      </dgm:t>
    </dgm:pt>
    <dgm:pt modelId="{5B2055E7-7E1D-41A3-BBBE-7435145DC24F}" type="sibTrans" cxnId="{1C0A6D37-AA36-4DA1-B537-9CF0A14B9A75}">
      <dgm:prSet/>
      <dgm:spPr/>
      <dgm:t>
        <a:bodyPr/>
        <a:lstStyle/>
        <a:p>
          <a:endParaRPr lang="en-US"/>
        </a:p>
      </dgm:t>
    </dgm:pt>
    <dgm:pt modelId="{BB784350-B8C4-424D-A0C3-A9B1E2578809}">
      <dgm:prSet/>
      <dgm:spPr/>
      <dgm:t>
        <a:bodyPr/>
        <a:lstStyle/>
        <a:p>
          <a:r>
            <a:rPr lang="en-US" dirty="0"/>
            <a:t>Employee Security Awareness Training</a:t>
          </a:r>
        </a:p>
      </dgm:t>
    </dgm:pt>
    <dgm:pt modelId="{611F6B36-6AC1-4DCE-8F51-03E2C48D1B9D}" type="parTrans" cxnId="{0725E6C4-E74C-491D-926D-0E72737D6356}">
      <dgm:prSet/>
      <dgm:spPr/>
      <dgm:t>
        <a:bodyPr/>
        <a:lstStyle/>
        <a:p>
          <a:endParaRPr lang="en-US"/>
        </a:p>
      </dgm:t>
    </dgm:pt>
    <dgm:pt modelId="{62E058EC-A3CD-4D8C-9D4D-82663B7ED508}" type="sibTrans" cxnId="{0725E6C4-E74C-491D-926D-0E72737D6356}">
      <dgm:prSet/>
      <dgm:spPr/>
      <dgm:t>
        <a:bodyPr/>
        <a:lstStyle/>
        <a:p>
          <a:endParaRPr lang="en-US"/>
        </a:p>
      </dgm:t>
    </dgm:pt>
    <dgm:pt modelId="{6DC50F78-F874-42A4-87A3-37E6E03BBE28}">
      <dgm:prSet/>
      <dgm:spPr/>
      <dgm:t>
        <a:bodyPr/>
        <a:lstStyle/>
        <a:p>
          <a:r>
            <a:rPr lang="en-US" dirty="0"/>
            <a:t>Prioritizing Cybersecurity as a Business Decision</a:t>
          </a:r>
        </a:p>
      </dgm:t>
    </dgm:pt>
    <dgm:pt modelId="{D8C173EB-FCFA-44C2-8723-9AD69359585D}" type="parTrans" cxnId="{178FBB25-8C35-42AA-90A5-459220655D4C}">
      <dgm:prSet/>
      <dgm:spPr/>
      <dgm:t>
        <a:bodyPr/>
        <a:lstStyle/>
        <a:p>
          <a:endParaRPr lang="en-US"/>
        </a:p>
      </dgm:t>
    </dgm:pt>
    <dgm:pt modelId="{554EC1C2-9BB6-4C04-9C55-BC1103E58C9C}" type="sibTrans" cxnId="{178FBB25-8C35-42AA-90A5-459220655D4C}">
      <dgm:prSet/>
      <dgm:spPr/>
      <dgm:t>
        <a:bodyPr/>
        <a:lstStyle/>
        <a:p>
          <a:endParaRPr lang="en-US"/>
        </a:p>
      </dgm:t>
    </dgm:pt>
    <dgm:pt modelId="{C00DD6CF-5A39-4DED-BF6D-598EF88D85EB}">
      <dgm:prSet/>
      <dgm:spPr/>
      <dgm:t>
        <a:bodyPr/>
        <a:lstStyle/>
        <a:p>
          <a:r>
            <a:rPr lang="en-US" dirty="0"/>
            <a:t>Strengthening Resilience Policies &amp; Processes</a:t>
          </a:r>
        </a:p>
      </dgm:t>
    </dgm:pt>
    <dgm:pt modelId="{3EBE7EBE-28D2-4A61-AF0B-D9BD55C5D20C}" type="parTrans" cxnId="{DEEBAE77-D059-405E-872B-A7B9CC37BB64}">
      <dgm:prSet/>
      <dgm:spPr/>
      <dgm:t>
        <a:bodyPr/>
        <a:lstStyle/>
        <a:p>
          <a:endParaRPr lang="en-US"/>
        </a:p>
      </dgm:t>
    </dgm:pt>
    <dgm:pt modelId="{2C9FF5BF-BF01-40DE-8E63-5C97E53A75F6}" type="sibTrans" cxnId="{DEEBAE77-D059-405E-872B-A7B9CC37BB64}">
      <dgm:prSet/>
      <dgm:spPr/>
      <dgm:t>
        <a:bodyPr/>
        <a:lstStyle/>
        <a:p>
          <a:endParaRPr lang="en-US"/>
        </a:p>
      </dgm:t>
    </dgm:pt>
    <dgm:pt modelId="{07C5686A-7E5E-4821-A3A7-278EAF684BB4}">
      <dgm:prSet/>
      <dgm:spPr/>
      <dgm:t>
        <a:bodyPr/>
        <a:lstStyle/>
        <a:p>
          <a:r>
            <a:rPr lang="en-US" dirty="0"/>
            <a:t>Recruiting and Retaining Skilled Cyber Talent</a:t>
          </a:r>
        </a:p>
      </dgm:t>
    </dgm:pt>
    <dgm:pt modelId="{AEB049B2-D021-42F5-9D0C-74A9CDD82880}" type="parTrans" cxnId="{7F622F0F-BBE2-4F98-9761-321B22BFD8AA}">
      <dgm:prSet/>
      <dgm:spPr/>
      <dgm:t>
        <a:bodyPr/>
        <a:lstStyle/>
        <a:p>
          <a:endParaRPr lang="en-US"/>
        </a:p>
      </dgm:t>
    </dgm:pt>
    <dgm:pt modelId="{220D53D3-FAEA-4FAB-A96B-31947085CBD0}" type="sibTrans" cxnId="{7F622F0F-BBE2-4F98-9761-321B22BFD8AA}">
      <dgm:prSet/>
      <dgm:spPr/>
      <dgm:t>
        <a:bodyPr/>
        <a:lstStyle/>
        <a:p>
          <a:endParaRPr lang="en-US"/>
        </a:p>
      </dgm:t>
    </dgm:pt>
    <dgm:pt modelId="{F577D60D-6F80-9647-98D3-B188063A7A86}" type="pres">
      <dgm:prSet presAssocID="{598261ED-E944-49A5-ABA4-14DFBC38AEF3}" presName="linear" presStyleCnt="0">
        <dgm:presLayoutVars>
          <dgm:animLvl val="lvl"/>
          <dgm:resizeHandles val="exact"/>
        </dgm:presLayoutVars>
      </dgm:prSet>
      <dgm:spPr/>
    </dgm:pt>
    <dgm:pt modelId="{DD87EBD2-8E60-CE4F-A836-90D0E8F4D22C}" type="pres">
      <dgm:prSet presAssocID="{57DA00C1-CD5F-4D5A-9569-1799FF03AB43}" presName="parentText" presStyleLbl="node1" presStyleIdx="0" presStyleCnt="2">
        <dgm:presLayoutVars>
          <dgm:chMax val="0"/>
          <dgm:bulletEnabled val="1"/>
        </dgm:presLayoutVars>
      </dgm:prSet>
      <dgm:spPr/>
    </dgm:pt>
    <dgm:pt modelId="{C6516BDB-1060-064E-9C4D-2FAF049A3305}" type="pres">
      <dgm:prSet presAssocID="{57DA00C1-CD5F-4D5A-9569-1799FF03AB43}" presName="childText" presStyleLbl="revTx" presStyleIdx="0" presStyleCnt="2">
        <dgm:presLayoutVars>
          <dgm:bulletEnabled val="1"/>
        </dgm:presLayoutVars>
      </dgm:prSet>
      <dgm:spPr/>
    </dgm:pt>
    <dgm:pt modelId="{60669990-0184-C143-BD25-E0171500BD07}" type="pres">
      <dgm:prSet presAssocID="{916224E5-3A79-4449-8CA3-8CA7CC107E1F}" presName="parentText" presStyleLbl="node1" presStyleIdx="1" presStyleCnt="2">
        <dgm:presLayoutVars>
          <dgm:chMax val="0"/>
          <dgm:bulletEnabled val="1"/>
        </dgm:presLayoutVars>
      </dgm:prSet>
      <dgm:spPr/>
    </dgm:pt>
    <dgm:pt modelId="{EFEDD852-1DDD-F54C-93E7-01178306BEAE}" type="pres">
      <dgm:prSet presAssocID="{916224E5-3A79-4449-8CA3-8CA7CC107E1F}" presName="childText" presStyleLbl="revTx" presStyleIdx="1" presStyleCnt="2">
        <dgm:presLayoutVars>
          <dgm:bulletEnabled val="1"/>
        </dgm:presLayoutVars>
      </dgm:prSet>
      <dgm:spPr/>
    </dgm:pt>
  </dgm:ptLst>
  <dgm:cxnLst>
    <dgm:cxn modelId="{7F622F0F-BBE2-4F98-9761-321B22BFD8AA}" srcId="{916224E5-3A79-4449-8CA3-8CA7CC107E1F}" destId="{07C5686A-7E5E-4821-A3A7-278EAF684BB4}" srcOrd="3" destOrd="0" parTransId="{AEB049B2-D021-42F5-9D0C-74A9CDD82880}" sibTransId="{220D53D3-FAEA-4FAB-A96B-31947085CBD0}"/>
    <dgm:cxn modelId="{A6D19E1E-B0B0-0348-9DCB-93592F435C61}" type="presOf" srcId="{546AFADF-2093-436B-916C-70645AA47BB4}" destId="{C6516BDB-1060-064E-9C4D-2FAF049A3305}" srcOrd="0" destOrd="2" presId="urn:microsoft.com/office/officeart/2005/8/layout/vList2"/>
    <dgm:cxn modelId="{178FBB25-8C35-42AA-90A5-459220655D4C}" srcId="{916224E5-3A79-4449-8CA3-8CA7CC107E1F}" destId="{6DC50F78-F874-42A4-87A3-37E6E03BBE28}" srcOrd="1" destOrd="0" parTransId="{D8C173EB-FCFA-44C2-8723-9AD69359585D}" sibTransId="{554EC1C2-9BB6-4C04-9C55-BC1103E58C9C}"/>
    <dgm:cxn modelId="{20F28529-DEB5-429F-A35F-56D3849C4D02}" srcId="{598261ED-E944-49A5-ABA4-14DFBC38AEF3}" destId="{57DA00C1-CD5F-4D5A-9569-1799FF03AB43}" srcOrd="0" destOrd="0" parTransId="{1EE7DAAE-D11B-4A96-B4E2-8D8B0973F0ED}" sibTransId="{120CD6D3-7036-4ACF-AB22-378858565160}"/>
    <dgm:cxn modelId="{34BAC331-82ED-844C-AC2B-AD0B1B58E4FB}" type="presOf" srcId="{598261ED-E944-49A5-ABA4-14DFBC38AEF3}" destId="{F577D60D-6F80-9647-98D3-B188063A7A86}" srcOrd="0" destOrd="0" presId="urn:microsoft.com/office/officeart/2005/8/layout/vList2"/>
    <dgm:cxn modelId="{1C0A6D37-AA36-4DA1-B537-9CF0A14B9A75}" srcId="{598261ED-E944-49A5-ABA4-14DFBC38AEF3}" destId="{916224E5-3A79-4449-8CA3-8CA7CC107E1F}" srcOrd="1" destOrd="0" parTransId="{8FE09C52-9B7D-424D-82D4-D358E7771522}" sibTransId="{5B2055E7-7E1D-41A3-BBBE-7435145DC24F}"/>
    <dgm:cxn modelId="{2552A838-F97C-424E-8154-C9B26BFDD666}" type="presOf" srcId="{57DA00C1-CD5F-4D5A-9569-1799FF03AB43}" destId="{DD87EBD2-8E60-CE4F-A836-90D0E8F4D22C}" srcOrd="0" destOrd="0" presId="urn:microsoft.com/office/officeart/2005/8/layout/vList2"/>
    <dgm:cxn modelId="{9264FA50-A8A3-441D-856F-E12C707C885F}" srcId="{57DA00C1-CD5F-4D5A-9569-1799FF03AB43}" destId="{546AFADF-2093-436B-916C-70645AA47BB4}" srcOrd="2" destOrd="0" parTransId="{81E932EB-8816-4D6C-AB33-D5B637AC8AFA}" sibTransId="{B77EFFFE-8965-464F-BE11-91D466FF25B2}"/>
    <dgm:cxn modelId="{7FB40464-B947-474E-A1B5-F7C5ACD5E53B}" type="presOf" srcId="{9D9A9119-E52E-4263-AD10-BDE5865130E6}" destId="{C6516BDB-1060-064E-9C4D-2FAF049A3305}" srcOrd="0" destOrd="3" presId="urn:microsoft.com/office/officeart/2005/8/layout/vList2"/>
    <dgm:cxn modelId="{DEEBAE77-D059-405E-872B-A7B9CC37BB64}" srcId="{916224E5-3A79-4449-8CA3-8CA7CC107E1F}" destId="{C00DD6CF-5A39-4DED-BF6D-598EF88D85EB}" srcOrd="2" destOrd="0" parTransId="{3EBE7EBE-28D2-4A61-AF0B-D9BD55C5D20C}" sibTransId="{2C9FF5BF-BF01-40DE-8E63-5C97E53A75F6}"/>
    <dgm:cxn modelId="{BC862878-72E1-A54F-851F-B46BA9388112}" type="presOf" srcId="{C00DD6CF-5A39-4DED-BF6D-598EF88D85EB}" destId="{EFEDD852-1DDD-F54C-93E7-01178306BEAE}" srcOrd="0" destOrd="2" presId="urn:microsoft.com/office/officeart/2005/8/layout/vList2"/>
    <dgm:cxn modelId="{D1C95B86-04EB-8E4A-A902-2F86AB5608EB}" type="presOf" srcId="{6DC50F78-F874-42A4-87A3-37E6E03BBE28}" destId="{EFEDD852-1DDD-F54C-93E7-01178306BEAE}" srcOrd="0" destOrd="1" presId="urn:microsoft.com/office/officeart/2005/8/layout/vList2"/>
    <dgm:cxn modelId="{0C245D93-F11F-45BC-95F4-D3590AD8C8F4}" srcId="{57DA00C1-CD5F-4D5A-9569-1799FF03AB43}" destId="{9D9A9119-E52E-4263-AD10-BDE5865130E6}" srcOrd="3" destOrd="0" parTransId="{C039D84B-1F59-458E-ABE4-D7221885E079}" sibTransId="{6C81D266-BE54-4056-AD8A-B55887ADB387}"/>
    <dgm:cxn modelId="{99244696-7332-EA43-8856-1701170CC4FF}" type="presOf" srcId="{916224E5-3A79-4449-8CA3-8CA7CC107E1F}" destId="{60669990-0184-C143-BD25-E0171500BD07}" srcOrd="0" destOrd="0" presId="urn:microsoft.com/office/officeart/2005/8/layout/vList2"/>
    <dgm:cxn modelId="{89CCC49B-F481-004B-8B97-1B8F6A09CCAB}" type="presOf" srcId="{1360B1BC-E485-4572-B7D4-743D9B89C445}" destId="{C6516BDB-1060-064E-9C4D-2FAF049A3305}" srcOrd="0" destOrd="0" presId="urn:microsoft.com/office/officeart/2005/8/layout/vList2"/>
    <dgm:cxn modelId="{DE60F69C-5FDE-4800-8E99-00A9578D7CA0}" srcId="{57DA00C1-CD5F-4D5A-9569-1799FF03AB43}" destId="{9E04714A-07AB-4645-BAC9-C5FC6DF30C90}" srcOrd="1" destOrd="0" parTransId="{9EF9EF75-A9FC-4C33-A17E-7B8333FB4DE0}" sibTransId="{171392C7-63EE-442A-8D63-4A80E0330871}"/>
    <dgm:cxn modelId="{A17CA5C2-9CA6-42D3-B9B8-CA8B14906AB3}" srcId="{57DA00C1-CD5F-4D5A-9569-1799FF03AB43}" destId="{1360B1BC-E485-4572-B7D4-743D9B89C445}" srcOrd="0" destOrd="0" parTransId="{731F7ACF-9E7B-4A2F-8190-922DD6DD1652}" sibTransId="{C103356D-F867-4555-ABE2-D0AFA87B6F49}"/>
    <dgm:cxn modelId="{0725E6C4-E74C-491D-926D-0E72737D6356}" srcId="{916224E5-3A79-4449-8CA3-8CA7CC107E1F}" destId="{BB784350-B8C4-424D-A0C3-A9B1E2578809}" srcOrd="0" destOrd="0" parTransId="{611F6B36-6AC1-4DCE-8F51-03E2C48D1B9D}" sibTransId="{62E058EC-A3CD-4D8C-9D4D-82663B7ED508}"/>
    <dgm:cxn modelId="{798E74D9-14FB-E046-9461-14E30B8BF285}" type="presOf" srcId="{9E04714A-07AB-4645-BAC9-C5FC6DF30C90}" destId="{C6516BDB-1060-064E-9C4D-2FAF049A3305}" srcOrd="0" destOrd="1" presId="urn:microsoft.com/office/officeart/2005/8/layout/vList2"/>
    <dgm:cxn modelId="{665255E4-0A57-AB43-BF6B-4449D4F68671}" type="presOf" srcId="{BB784350-B8C4-424D-A0C3-A9B1E2578809}" destId="{EFEDD852-1DDD-F54C-93E7-01178306BEAE}" srcOrd="0" destOrd="0" presId="urn:microsoft.com/office/officeart/2005/8/layout/vList2"/>
    <dgm:cxn modelId="{D61674FC-A18B-564A-AD01-DA024292F94B}" type="presOf" srcId="{07C5686A-7E5E-4821-A3A7-278EAF684BB4}" destId="{EFEDD852-1DDD-F54C-93E7-01178306BEAE}" srcOrd="0" destOrd="3" presId="urn:microsoft.com/office/officeart/2005/8/layout/vList2"/>
    <dgm:cxn modelId="{BB366858-AFAB-B845-A449-88762A44E930}" type="presParOf" srcId="{F577D60D-6F80-9647-98D3-B188063A7A86}" destId="{DD87EBD2-8E60-CE4F-A836-90D0E8F4D22C}" srcOrd="0" destOrd="0" presId="urn:microsoft.com/office/officeart/2005/8/layout/vList2"/>
    <dgm:cxn modelId="{F9754649-3B74-794A-829F-6C98AA65A195}" type="presParOf" srcId="{F577D60D-6F80-9647-98D3-B188063A7A86}" destId="{C6516BDB-1060-064E-9C4D-2FAF049A3305}" srcOrd="1" destOrd="0" presId="urn:microsoft.com/office/officeart/2005/8/layout/vList2"/>
    <dgm:cxn modelId="{514CA2ED-8F3B-8445-838C-D89D5FF1702E}" type="presParOf" srcId="{F577D60D-6F80-9647-98D3-B188063A7A86}" destId="{60669990-0184-C143-BD25-E0171500BD07}" srcOrd="2" destOrd="0" presId="urn:microsoft.com/office/officeart/2005/8/layout/vList2"/>
    <dgm:cxn modelId="{2F49FE42-D436-A547-B1AF-36E85DD5197E}" type="presParOf" srcId="{F577D60D-6F80-9647-98D3-B188063A7A86}" destId="{EFEDD852-1DDD-F54C-93E7-01178306BEA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593B0A-3BCC-4780-B202-067B62727F0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51142F1-B240-47C8-B60A-C14827F242F4}">
      <dgm:prSet custT="1"/>
      <dgm:spPr/>
      <dgm:t>
        <a:bodyPr/>
        <a:lstStyle/>
        <a:p>
          <a:r>
            <a:rPr lang="en-US" sz="2000" dirty="0"/>
            <a:t>All employees, at every level of the organization should receive Security Awareness Training to ensure they have the skills required to identify and respond to an attack.</a:t>
          </a:r>
        </a:p>
      </dgm:t>
    </dgm:pt>
    <dgm:pt modelId="{F8452DCB-E19F-4780-AEE8-FEE8609A205D}" type="parTrans" cxnId="{F880FB8E-86ED-4787-9B33-923755251B4F}">
      <dgm:prSet/>
      <dgm:spPr/>
      <dgm:t>
        <a:bodyPr/>
        <a:lstStyle/>
        <a:p>
          <a:endParaRPr lang="en-US" sz="2000"/>
        </a:p>
      </dgm:t>
    </dgm:pt>
    <dgm:pt modelId="{D613F06B-A9B8-466B-BD2F-8123FD34C6F1}" type="sibTrans" cxnId="{F880FB8E-86ED-4787-9B33-923755251B4F}">
      <dgm:prSet/>
      <dgm:spPr/>
      <dgm:t>
        <a:bodyPr/>
        <a:lstStyle/>
        <a:p>
          <a:endParaRPr lang="en-US" sz="2000"/>
        </a:p>
      </dgm:t>
    </dgm:pt>
    <dgm:pt modelId="{54CC42C8-8E82-43B9-9C04-74618EC980D6}">
      <dgm:prSet custT="1"/>
      <dgm:spPr/>
      <dgm:t>
        <a:bodyPr/>
        <a:lstStyle/>
        <a:p>
          <a:r>
            <a:rPr lang="en-US" sz="2000" dirty="0"/>
            <a:t>By providing end users engaging, thorough, and relevant training about types of attacks such as phishing and social engineering it reduces the likelihood that they falling victim.</a:t>
          </a:r>
        </a:p>
      </dgm:t>
    </dgm:pt>
    <dgm:pt modelId="{426E6112-CD82-4767-B588-9AA500E10FC8}" type="parTrans" cxnId="{B7C2E4BC-0CEC-4D0F-B667-F00D59EE679B}">
      <dgm:prSet/>
      <dgm:spPr/>
      <dgm:t>
        <a:bodyPr/>
        <a:lstStyle/>
        <a:p>
          <a:endParaRPr lang="en-US" sz="2000"/>
        </a:p>
      </dgm:t>
    </dgm:pt>
    <dgm:pt modelId="{4679C840-3746-449C-BA5D-9399B6DAD458}" type="sibTrans" cxnId="{B7C2E4BC-0CEC-4D0F-B667-F00D59EE679B}">
      <dgm:prSet/>
      <dgm:spPr/>
      <dgm:t>
        <a:bodyPr/>
        <a:lstStyle/>
        <a:p>
          <a:endParaRPr lang="en-US" sz="2000"/>
        </a:p>
      </dgm:t>
    </dgm:pt>
    <dgm:pt modelId="{A1C0DF30-134B-4408-9373-0638040188FB}">
      <dgm:prSet custT="1"/>
      <dgm:spPr/>
      <dgm:t>
        <a:bodyPr/>
        <a:lstStyle/>
        <a:p>
          <a:r>
            <a:rPr lang="en-US" sz="2000" dirty="0"/>
            <a:t>Certain departments should also receive ongoing training, given the level of access they possess which makes them a prime target for hackers.</a:t>
          </a:r>
        </a:p>
      </dgm:t>
    </dgm:pt>
    <dgm:pt modelId="{E0642E02-DF6E-412C-925E-D8EEFE4279FC}" type="parTrans" cxnId="{625C25C3-25C8-4381-B883-3A724BA9927A}">
      <dgm:prSet/>
      <dgm:spPr/>
      <dgm:t>
        <a:bodyPr/>
        <a:lstStyle/>
        <a:p>
          <a:endParaRPr lang="en-US" sz="2000"/>
        </a:p>
      </dgm:t>
    </dgm:pt>
    <dgm:pt modelId="{8B3CFE44-41F3-4FD9-9B31-5CF87C2F4FC3}" type="sibTrans" cxnId="{625C25C3-25C8-4381-B883-3A724BA9927A}">
      <dgm:prSet/>
      <dgm:spPr/>
      <dgm:t>
        <a:bodyPr/>
        <a:lstStyle/>
        <a:p>
          <a:endParaRPr lang="en-US" sz="2000"/>
        </a:p>
      </dgm:t>
    </dgm:pt>
    <dgm:pt modelId="{3939452E-A5BC-4E0F-B732-CAA43296EA90}" type="pres">
      <dgm:prSet presAssocID="{C9593B0A-3BCC-4780-B202-067B62727F0F}" presName="linear" presStyleCnt="0">
        <dgm:presLayoutVars>
          <dgm:animLvl val="lvl"/>
          <dgm:resizeHandles val="exact"/>
        </dgm:presLayoutVars>
      </dgm:prSet>
      <dgm:spPr/>
    </dgm:pt>
    <dgm:pt modelId="{D76EF666-7194-43B6-AC8C-C34FD2C08DB3}" type="pres">
      <dgm:prSet presAssocID="{B51142F1-B240-47C8-B60A-C14827F242F4}" presName="parentText" presStyleLbl="node1" presStyleIdx="0" presStyleCnt="3">
        <dgm:presLayoutVars>
          <dgm:chMax val="0"/>
          <dgm:bulletEnabled val="1"/>
        </dgm:presLayoutVars>
      </dgm:prSet>
      <dgm:spPr/>
    </dgm:pt>
    <dgm:pt modelId="{AE41D499-C34C-4809-8FAC-F14EF3D6E0B9}" type="pres">
      <dgm:prSet presAssocID="{D613F06B-A9B8-466B-BD2F-8123FD34C6F1}" presName="spacer" presStyleCnt="0"/>
      <dgm:spPr/>
    </dgm:pt>
    <dgm:pt modelId="{DA633524-F659-4718-BB0B-3B6B24E6D3E7}" type="pres">
      <dgm:prSet presAssocID="{54CC42C8-8E82-43B9-9C04-74618EC980D6}" presName="parentText" presStyleLbl="node1" presStyleIdx="1" presStyleCnt="3">
        <dgm:presLayoutVars>
          <dgm:chMax val="0"/>
          <dgm:bulletEnabled val="1"/>
        </dgm:presLayoutVars>
      </dgm:prSet>
      <dgm:spPr/>
    </dgm:pt>
    <dgm:pt modelId="{81673EA3-A57A-4936-9F0E-DB3A448ED73A}" type="pres">
      <dgm:prSet presAssocID="{4679C840-3746-449C-BA5D-9399B6DAD458}" presName="spacer" presStyleCnt="0"/>
      <dgm:spPr/>
    </dgm:pt>
    <dgm:pt modelId="{F9864B00-F7E1-42C7-8CCF-5FD513BACD2C}" type="pres">
      <dgm:prSet presAssocID="{A1C0DF30-134B-4408-9373-0638040188FB}" presName="parentText" presStyleLbl="node1" presStyleIdx="2" presStyleCnt="3">
        <dgm:presLayoutVars>
          <dgm:chMax val="0"/>
          <dgm:bulletEnabled val="1"/>
        </dgm:presLayoutVars>
      </dgm:prSet>
      <dgm:spPr/>
    </dgm:pt>
  </dgm:ptLst>
  <dgm:cxnLst>
    <dgm:cxn modelId="{0BDA815B-03DD-4046-82FA-9737195E0592}" type="presOf" srcId="{54CC42C8-8E82-43B9-9C04-74618EC980D6}" destId="{DA633524-F659-4718-BB0B-3B6B24E6D3E7}" srcOrd="0" destOrd="0" presId="urn:microsoft.com/office/officeart/2005/8/layout/vList2"/>
    <dgm:cxn modelId="{B2CDB180-FE13-4DB4-A178-766EF48B1666}" type="presOf" srcId="{C9593B0A-3BCC-4780-B202-067B62727F0F}" destId="{3939452E-A5BC-4E0F-B732-CAA43296EA90}" srcOrd="0" destOrd="0" presId="urn:microsoft.com/office/officeart/2005/8/layout/vList2"/>
    <dgm:cxn modelId="{C0F3DA84-0A4C-4606-B026-F5C5ED36137E}" type="presOf" srcId="{A1C0DF30-134B-4408-9373-0638040188FB}" destId="{F9864B00-F7E1-42C7-8CCF-5FD513BACD2C}" srcOrd="0" destOrd="0" presId="urn:microsoft.com/office/officeart/2005/8/layout/vList2"/>
    <dgm:cxn modelId="{DA29548A-6206-412F-8208-49A0643960B0}" type="presOf" srcId="{B51142F1-B240-47C8-B60A-C14827F242F4}" destId="{D76EF666-7194-43B6-AC8C-C34FD2C08DB3}" srcOrd="0" destOrd="0" presId="urn:microsoft.com/office/officeart/2005/8/layout/vList2"/>
    <dgm:cxn modelId="{F880FB8E-86ED-4787-9B33-923755251B4F}" srcId="{C9593B0A-3BCC-4780-B202-067B62727F0F}" destId="{B51142F1-B240-47C8-B60A-C14827F242F4}" srcOrd="0" destOrd="0" parTransId="{F8452DCB-E19F-4780-AEE8-FEE8609A205D}" sibTransId="{D613F06B-A9B8-466B-BD2F-8123FD34C6F1}"/>
    <dgm:cxn modelId="{B7C2E4BC-0CEC-4D0F-B667-F00D59EE679B}" srcId="{C9593B0A-3BCC-4780-B202-067B62727F0F}" destId="{54CC42C8-8E82-43B9-9C04-74618EC980D6}" srcOrd="1" destOrd="0" parTransId="{426E6112-CD82-4767-B588-9AA500E10FC8}" sibTransId="{4679C840-3746-449C-BA5D-9399B6DAD458}"/>
    <dgm:cxn modelId="{625C25C3-25C8-4381-B883-3A724BA9927A}" srcId="{C9593B0A-3BCC-4780-B202-067B62727F0F}" destId="{A1C0DF30-134B-4408-9373-0638040188FB}" srcOrd="2" destOrd="0" parTransId="{E0642E02-DF6E-412C-925E-D8EEFE4279FC}" sibTransId="{8B3CFE44-41F3-4FD9-9B31-5CF87C2F4FC3}"/>
    <dgm:cxn modelId="{E538A7A9-217A-44DC-9C33-3205BC834849}" type="presParOf" srcId="{3939452E-A5BC-4E0F-B732-CAA43296EA90}" destId="{D76EF666-7194-43B6-AC8C-C34FD2C08DB3}" srcOrd="0" destOrd="0" presId="urn:microsoft.com/office/officeart/2005/8/layout/vList2"/>
    <dgm:cxn modelId="{DDC609C0-A2E6-4F08-95C0-A40A0F15E290}" type="presParOf" srcId="{3939452E-A5BC-4E0F-B732-CAA43296EA90}" destId="{AE41D499-C34C-4809-8FAC-F14EF3D6E0B9}" srcOrd="1" destOrd="0" presId="urn:microsoft.com/office/officeart/2005/8/layout/vList2"/>
    <dgm:cxn modelId="{0B62491A-91C4-461B-B9E0-BD007BD9266D}" type="presParOf" srcId="{3939452E-A5BC-4E0F-B732-CAA43296EA90}" destId="{DA633524-F659-4718-BB0B-3B6B24E6D3E7}" srcOrd="2" destOrd="0" presId="urn:microsoft.com/office/officeart/2005/8/layout/vList2"/>
    <dgm:cxn modelId="{A4CC76AF-2D21-4B96-A39A-F28EBEDCB725}" type="presParOf" srcId="{3939452E-A5BC-4E0F-B732-CAA43296EA90}" destId="{81673EA3-A57A-4936-9F0E-DB3A448ED73A}" srcOrd="3" destOrd="0" presId="urn:microsoft.com/office/officeart/2005/8/layout/vList2"/>
    <dgm:cxn modelId="{19A39520-265E-4819-AE5B-0F7526D2DA7A}" type="presParOf" srcId="{3939452E-A5BC-4E0F-B732-CAA43296EA90}" destId="{F9864B00-F7E1-42C7-8CCF-5FD513BACD2C}"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633C24-B1FD-6444-8E2A-B3593300C12F}" type="doc">
      <dgm:prSet loTypeId="urn:microsoft.com/office/officeart/2008/layout/VerticalCurvedList" loCatId="" qsTypeId="urn:microsoft.com/office/officeart/2005/8/quickstyle/3d3" qsCatId="3D" csTypeId="urn:microsoft.com/office/officeart/2005/8/colors/accent1_5" csCatId="accent1" phldr="1"/>
      <dgm:spPr/>
      <dgm:t>
        <a:bodyPr/>
        <a:lstStyle/>
        <a:p>
          <a:endParaRPr lang="en-US"/>
        </a:p>
      </dgm:t>
    </dgm:pt>
    <dgm:pt modelId="{F21A9295-7326-4D49-B6E3-0310F94EF51A}">
      <dgm:prSet phldrT="[Text]"/>
      <dgm:spPr/>
      <dgm:t>
        <a:bodyPr/>
        <a:lstStyle/>
        <a:p>
          <a:r>
            <a:rPr lang="en-US" dirty="0"/>
            <a:t>Information Security Policy </a:t>
          </a:r>
        </a:p>
      </dgm:t>
    </dgm:pt>
    <dgm:pt modelId="{36DA6F9E-525D-AF41-AFB9-8832F20FAB98}" type="parTrans" cxnId="{F3396E34-D788-4F4E-8E4B-F1CF6CB83A95}">
      <dgm:prSet/>
      <dgm:spPr/>
      <dgm:t>
        <a:bodyPr/>
        <a:lstStyle/>
        <a:p>
          <a:endParaRPr lang="en-US"/>
        </a:p>
      </dgm:t>
    </dgm:pt>
    <dgm:pt modelId="{9FC2A8F4-6A6E-8343-911D-3331C54E2FB8}" type="sibTrans" cxnId="{F3396E34-D788-4F4E-8E4B-F1CF6CB83A95}">
      <dgm:prSet/>
      <dgm:spPr/>
      <dgm:t>
        <a:bodyPr/>
        <a:lstStyle/>
        <a:p>
          <a:endParaRPr lang="en-US"/>
        </a:p>
      </dgm:t>
    </dgm:pt>
    <dgm:pt modelId="{5934A56C-E547-804B-8E47-19345A281DA3}">
      <dgm:prSet phldrT="[Text]"/>
      <dgm:spPr/>
      <dgm:t>
        <a:bodyPr/>
        <a:lstStyle/>
        <a:p>
          <a:r>
            <a:rPr lang="en-US" dirty="0"/>
            <a:t>Password Security Policy</a:t>
          </a:r>
        </a:p>
      </dgm:t>
    </dgm:pt>
    <dgm:pt modelId="{1AB632F0-4806-1543-85E6-5FB3435619DD}" type="parTrans" cxnId="{62AFD19C-5559-574E-B2F0-044000531959}">
      <dgm:prSet/>
      <dgm:spPr/>
      <dgm:t>
        <a:bodyPr/>
        <a:lstStyle/>
        <a:p>
          <a:endParaRPr lang="en-US"/>
        </a:p>
      </dgm:t>
    </dgm:pt>
    <dgm:pt modelId="{329CD296-250E-734E-B1BF-2D4E09935F0A}" type="sibTrans" cxnId="{62AFD19C-5559-574E-B2F0-044000531959}">
      <dgm:prSet/>
      <dgm:spPr/>
      <dgm:t>
        <a:bodyPr/>
        <a:lstStyle/>
        <a:p>
          <a:endParaRPr lang="en-US"/>
        </a:p>
      </dgm:t>
    </dgm:pt>
    <dgm:pt modelId="{F24CD79D-E100-5847-AB97-ED141E841799}">
      <dgm:prSet phldrT="[Text]"/>
      <dgm:spPr/>
      <dgm:t>
        <a:bodyPr/>
        <a:lstStyle/>
        <a:p>
          <a:r>
            <a:rPr lang="en-US" dirty="0"/>
            <a:t>BCP and DRP Policies</a:t>
          </a:r>
        </a:p>
      </dgm:t>
    </dgm:pt>
    <dgm:pt modelId="{CD4DE45C-8714-D449-8A50-A7E402371300}" type="parTrans" cxnId="{D96DE59A-FFF2-C44D-828D-BD17D849CF30}">
      <dgm:prSet/>
      <dgm:spPr/>
      <dgm:t>
        <a:bodyPr/>
        <a:lstStyle/>
        <a:p>
          <a:endParaRPr lang="en-US"/>
        </a:p>
      </dgm:t>
    </dgm:pt>
    <dgm:pt modelId="{9D65542F-409F-024F-8775-AAEFF36424BC}" type="sibTrans" cxnId="{D96DE59A-FFF2-C44D-828D-BD17D849CF30}">
      <dgm:prSet/>
      <dgm:spPr/>
      <dgm:t>
        <a:bodyPr/>
        <a:lstStyle/>
        <a:p>
          <a:endParaRPr lang="en-US"/>
        </a:p>
      </dgm:t>
    </dgm:pt>
    <dgm:pt modelId="{A4D6F05B-BC00-ED4B-AC63-D355AD0ACD63}">
      <dgm:prSet phldrT="[Text]"/>
      <dgm:spPr/>
      <dgm:t>
        <a:bodyPr/>
        <a:lstStyle/>
        <a:p>
          <a:r>
            <a:rPr lang="en-US" dirty="0"/>
            <a:t>Cyber Incident Response Policy </a:t>
          </a:r>
        </a:p>
      </dgm:t>
    </dgm:pt>
    <dgm:pt modelId="{57704D12-6512-0D44-BB65-515F5D4213AF}" type="parTrans" cxnId="{60B5373C-0B79-5649-A138-80D0E250E1B9}">
      <dgm:prSet/>
      <dgm:spPr/>
      <dgm:t>
        <a:bodyPr/>
        <a:lstStyle/>
        <a:p>
          <a:endParaRPr lang="en-US"/>
        </a:p>
      </dgm:t>
    </dgm:pt>
    <dgm:pt modelId="{0018194D-2689-774F-8928-CBEEFD9F6E83}" type="sibTrans" cxnId="{60B5373C-0B79-5649-A138-80D0E250E1B9}">
      <dgm:prSet/>
      <dgm:spPr/>
      <dgm:t>
        <a:bodyPr/>
        <a:lstStyle/>
        <a:p>
          <a:endParaRPr lang="en-US"/>
        </a:p>
      </dgm:t>
    </dgm:pt>
    <dgm:pt modelId="{02777EC6-F906-B24D-81D5-E2769998F304}" type="pres">
      <dgm:prSet presAssocID="{F3633C24-B1FD-6444-8E2A-B3593300C12F}" presName="Name0" presStyleCnt="0">
        <dgm:presLayoutVars>
          <dgm:chMax val="7"/>
          <dgm:chPref val="7"/>
          <dgm:dir/>
        </dgm:presLayoutVars>
      </dgm:prSet>
      <dgm:spPr/>
    </dgm:pt>
    <dgm:pt modelId="{BD194F85-8EA7-9C43-A010-9F63883EBEFC}" type="pres">
      <dgm:prSet presAssocID="{F3633C24-B1FD-6444-8E2A-B3593300C12F}" presName="Name1" presStyleCnt="0"/>
      <dgm:spPr/>
    </dgm:pt>
    <dgm:pt modelId="{0BF32133-D7D3-F040-9811-44C2021A5D2C}" type="pres">
      <dgm:prSet presAssocID="{F3633C24-B1FD-6444-8E2A-B3593300C12F}" presName="cycle" presStyleCnt="0"/>
      <dgm:spPr/>
    </dgm:pt>
    <dgm:pt modelId="{0FCF79AB-9148-2442-BE78-3723846E5473}" type="pres">
      <dgm:prSet presAssocID="{F3633C24-B1FD-6444-8E2A-B3593300C12F}" presName="srcNode" presStyleLbl="node1" presStyleIdx="0" presStyleCnt="4"/>
      <dgm:spPr/>
    </dgm:pt>
    <dgm:pt modelId="{E268F2C9-DAFE-574C-8C26-3DC812F5C152}" type="pres">
      <dgm:prSet presAssocID="{F3633C24-B1FD-6444-8E2A-B3593300C12F}" presName="conn" presStyleLbl="parChTrans1D2" presStyleIdx="0" presStyleCnt="1"/>
      <dgm:spPr/>
    </dgm:pt>
    <dgm:pt modelId="{E01D4AE9-EA40-094F-81C6-BEE9D7037FA6}" type="pres">
      <dgm:prSet presAssocID="{F3633C24-B1FD-6444-8E2A-B3593300C12F}" presName="extraNode" presStyleLbl="node1" presStyleIdx="0" presStyleCnt="4"/>
      <dgm:spPr/>
    </dgm:pt>
    <dgm:pt modelId="{41882699-AC06-C849-B017-6C6C16757A43}" type="pres">
      <dgm:prSet presAssocID="{F3633C24-B1FD-6444-8E2A-B3593300C12F}" presName="dstNode" presStyleLbl="node1" presStyleIdx="0" presStyleCnt="4"/>
      <dgm:spPr/>
    </dgm:pt>
    <dgm:pt modelId="{855C933E-9B1C-4B42-8473-5126124158BC}" type="pres">
      <dgm:prSet presAssocID="{F21A9295-7326-4D49-B6E3-0310F94EF51A}" presName="text_1" presStyleLbl="node1" presStyleIdx="0" presStyleCnt="4">
        <dgm:presLayoutVars>
          <dgm:bulletEnabled val="1"/>
        </dgm:presLayoutVars>
      </dgm:prSet>
      <dgm:spPr/>
    </dgm:pt>
    <dgm:pt modelId="{D27074E6-353F-E841-AA59-AD783B128BB7}" type="pres">
      <dgm:prSet presAssocID="{F21A9295-7326-4D49-B6E3-0310F94EF51A}" presName="accent_1" presStyleCnt="0"/>
      <dgm:spPr/>
    </dgm:pt>
    <dgm:pt modelId="{7BAD5689-2F86-0045-95DA-96955809C5A5}" type="pres">
      <dgm:prSet presAssocID="{F21A9295-7326-4D49-B6E3-0310F94EF51A}" presName="accentRepeatNode" presStyleLbl="solidFgAcc1" presStyleIdx="0" presStyleCnt="4"/>
      <dgm:spPr/>
    </dgm:pt>
    <dgm:pt modelId="{498F879C-D57E-F746-B73B-A3707231DA22}" type="pres">
      <dgm:prSet presAssocID="{5934A56C-E547-804B-8E47-19345A281DA3}" presName="text_2" presStyleLbl="node1" presStyleIdx="1" presStyleCnt="4">
        <dgm:presLayoutVars>
          <dgm:bulletEnabled val="1"/>
        </dgm:presLayoutVars>
      </dgm:prSet>
      <dgm:spPr/>
    </dgm:pt>
    <dgm:pt modelId="{1561910A-9C3B-3A4D-90E5-802D87D3515B}" type="pres">
      <dgm:prSet presAssocID="{5934A56C-E547-804B-8E47-19345A281DA3}" presName="accent_2" presStyleCnt="0"/>
      <dgm:spPr/>
    </dgm:pt>
    <dgm:pt modelId="{74233B48-FF82-9046-9F07-C6FAFB9B9394}" type="pres">
      <dgm:prSet presAssocID="{5934A56C-E547-804B-8E47-19345A281DA3}" presName="accentRepeatNode" presStyleLbl="solidFgAcc1" presStyleIdx="1" presStyleCnt="4"/>
      <dgm:spPr/>
    </dgm:pt>
    <dgm:pt modelId="{6C32FC6E-7982-8348-A3B3-7DDDC4AE562A}" type="pres">
      <dgm:prSet presAssocID="{F24CD79D-E100-5847-AB97-ED141E841799}" presName="text_3" presStyleLbl="node1" presStyleIdx="2" presStyleCnt="4">
        <dgm:presLayoutVars>
          <dgm:bulletEnabled val="1"/>
        </dgm:presLayoutVars>
      </dgm:prSet>
      <dgm:spPr/>
    </dgm:pt>
    <dgm:pt modelId="{E4BB0F2A-E967-3F43-969F-22318970183A}" type="pres">
      <dgm:prSet presAssocID="{F24CD79D-E100-5847-AB97-ED141E841799}" presName="accent_3" presStyleCnt="0"/>
      <dgm:spPr/>
    </dgm:pt>
    <dgm:pt modelId="{DE4797E1-7BC1-404A-A22A-CE5176BF6DE2}" type="pres">
      <dgm:prSet presAssocID="{F24CD79D-E100-5847-AB97-ED141E841799}" presName="accentRepeatNode" presStyleLbl="solidFgAcc1" presStyleIdx="2" presStyleCnt="4"/>
      <dgm:spPr/>
    </dgm:pt>
    <dgm:pt modelId="{509EB41E-39E1-824A-A820-1FEBFC0E8D4D}" type="pres">
      <dgm:prSet presAssocID="{A4D6F05B-BC00-ED4B-AC63-D355AD0ACD63}" presName="text_4" presStyleLbl="node1" presStyleIdx="3" presStyleCnt="4">
        <dgm:presLayoutVars>
          <dgm:bulletEnabled val="1"/>
        </dgm:presLayoutVars>
      </dgm:prSet>
      <dgm:spPr/>
    </dgm:pt>
    <dgm:pt modelId="{EAB2375A-082F-EF4F-95C1-B570818C5E25}" type="pres">
      <dgm:prSet presAssocID="{A4D6F05B-BC00-ED4B-AC63-D355AD0ACD63}" presName="accent_4" presStyleCnt="0"/>
      <dgm:spPr/>
    </dgm:pt>
    <dgm:pt modelId="{1C7D70DE-7630-C743-81E6-B73CFFC669DB}" type="pres">
      <dgm:prSet presAssocID="{A4D6F05B-BC00-ED4B-AC63-D355AD0ACD63}" presName="accentRepeatNode" presStyleLbl="solidFgAcc1" presStyleIdx="3" presStyleCnt="4"/>
      <dgm:spPr/>
    </dgm:pt>
  </dgm:ptLst>
  <dgm:cxnLst>
    <dgm:cxn modelId="{AF0E2203-CF86-EC47-9C1D-4BA7BCDACEBC}" type="presOf" srcId="{F21A9295-7326-4D49-B6E3-0310F94EF51A}" destId="{855C933E-9B1C-4B42-8473-5126124158BC}" srcOrd="0" destOrd="0" presId="urn:microsoft.com/office/officeart/2008/layout/VerticalCurvedList"/>
    <dgm:cxn modelId="{F3396E34-D788-4F4E-8E4B-F1CF6CB83A95}" srcId="{F3633C24-B1FD-6444-8E2A-B3593300C12F}" destId="{F21A9295-7326-4D49-B6E3-0310F94EF51A}" srcOrd="0" destOrd="0" parTransId="{36DA6F9E-525D-AF41-AFB9-8832F20FAB98}" sibTransId="{9FC2A8F4-6A6E-8343-911D-3331C54E2FB8}"/>
    <dgm:cxn modelId="{60B5373C-0B79-5649-A138-80D0E250E1B9}" srcId="{F3633C24-B1FD-6444-8E2A-B3593300C12F}" destId="{A4D6F05B-BC00-ED4B-AC63-D355AD0ACD63}" srcOrd="3" destOrd="0" parTransId="{57704D12-6512-0D44-BB65-515F5D4213AF}" sibTransId="{0018194D-2689-774F-8928-CBEEFD9F6E83}"/>
    <dgm:cxn modelId="{CE1DCB5A-4B35-084A-AFC3-8848384845A4}" type="presOf" srcId="{A4D6F05B-BC00-ED4B-AC63-D355AD0ACD63}" destId="{509EB41E-39E1-824A-A820-1FEBFC0E8D4D}" srcOrd="0" destOrd="0" presId="urn:microsoft.com/office/officeart/2008/layout/VerticalCurvedList"/>
    <dgm:cxn modelId="{EBFE0998-8AE9-BC4A-802B-3CB6526D9051}" type="presOf" srcId="{F3633C24-B1FD-6444-8E2A-B3593300C12F}" destId="{02777EC6-F906-B24D-81D5-E2769998F304}" srcOrd="0" destOrd="0" presId="urn:microsoft.com/office/officeart/2008/layout/VerticalCurvedList"/>
    <dgm:cxn modelId="{D96DE59A-FFF2-C44D-828D-BD17D849CF30}" srcId="{F3633C24-B1FD-6444-8E2A-B3593300C12F}" destId="{F24CD79D-E100-5847-AB97-ED141E841799}" srcOrd="2" destOrd="0" parTransId="{CD4DE45C-8714-D449-8A50-A7E402371300}" sibTransId="{9D65542F-409F-024F-8775-AAEFF36424BC}"/>
    <dgm:cxn modelId="{62AFD19C-5559-574E-B2F0-044000531959}" srcId="{F3633C24-B1FD-6444-8E2A-B3593300C12F}" destId="{5934A56C-E547-804B-8E47-19345A281DA3}" srcOrd="1" destOrd="0" parTransId="{1AB632F0-4806-1543-85E6-5FB3435619DD}" sibTransId="{329CD296-250E-734E-B1BF-2D4E09935F0A}"/>
    <dgm:cxn modelId="{73FB60A8-CC3B-C647-B7B8-64BB0E5EFBF5}" type="presOf" srcId="{5934A56C-E547-804B-8E47-19345A281DA3}" destId="{498F879C-D57E-F746-B73B-A3707231DA22}" srcOrd="0" destOrd="0" presId="urn:microsoft.com/office/officeart/2008/layout/VerticalCurvedList"/>
    <dgm:cxn modelId="{F22744DD-0A4D-7048-8807-3B539C82338E}" type="presOf" srcId="{9FC2A8F4-6A6E-8343-911D-3331C54E2FB8}" destId="{E268F2C9-DAFE-574C-8C26-3DC812F5C152}" srcOrd="0" destOrd="0" presId="urn:microsoft.com/office/officeart/2008/layout/VerticalCurvedList"/>
    <dgm:cxn modelId="{D56B8BF4-2234-B346-92D7-21334289CBD6}" type="presOf" srcId="{F24CD79D-E100-5847-AB97-ED141E841799}" destId="{6C32FC6E-7982-8348-A3B3-7DDDC4AE562A}" srcOrd="0" destOrd="0" presId="urn:microsoft.com/office/officeart/2008/layout/VerticalCurvedList"/>
    <dgm:cxn modelId="{1196E8A4-E4E0-8D4D-8F32-228142AF3FFA}" type="presParOf" srcId="{02777EC6-F906-B24D-81D5-E2769998F304}" destId="{BD194F85-8EA7-9C43-A010-9F63883EBEFC}" srcOrd="0" destOrd="0" presId="urn:microsoft.com/office/officeart/2008/layout/VerticalCurvedList"/>
    <dgm:cxn modelId="{2D5FD09A-FC23-CC46-952B-5229BADA7D9A}" type="presParOf" srcId="{BD194F85-8EA7-9C43-A010-9F63883EBEFC}" destId="{0BF32133-D7D3-F040-9811-44C2021A5D2C}" srcOrd="0" destOrd="0" presId="urn:microsoft.com/office/officeart/2008/layout/VerticalCurvedList"/>
    <dgm:cxn modelId="{1B876CD7-987B-FC41-A1CC-2D2D89A81808}" type="presParOf" srcId="{0BF32133-D7D3-F040-9811-44C2021A5D2C}" destId="{0FCF79AB-9148-2442-BE78-3723846E5473}" srcOrd="0" destOrd="0" presId="urn:microsoft.com/office/officeart/2008/layout/VerticalCurvedList"/>
    <dgm:cxn modelId="{F0301146-D09A-3A42-9695-EB6CF6EA1993}" type="presParOf" srcId="{0BF32133-D7D3-F040-9811-44C2021A5D2C}" destId="{E268F2C9-DAFE-574C-8C26-3DC812F5C152}" srcOrd="1" destOrd="0" presId="urn:microsoft.com/office/officeart/2008/layout/VerticalCurvedList"/>
    <dgm:cxn modelId="{268B2387-A9AB-8F41-AB1D-4F91E7965445}" type="presParOf" srcId="{0BF32133-D7D3-F040-9811-44C2021A5D2C}" destId="{E01D4AE9-EA40-094F-81C6-BEE9D7037FA6}" srcOrd="2" destOrd="0" presId="urn:microsoft.com/office/officeart/2008/layout/VerticalCurvedList"/>
    <dgm:cxn modelId="{1079D42D-64E9-0B4B-B853-D6A561571017}" type="presParOf" srcId="{0BF32133-D7D3-F040-9811-44C2021A5D2C}" destId="{41882699-AC06-C849-B017-6C6C16757A43}" srcOrd="3" destOrd="0" presId="urn:microsoft.com/office/officeart/2008/layout/VerticalCurvedList"/>
    <dgm:cxn modelId="{C1383A5F-7D33-6E4A-BA11-CD4C6BA14B6C}" type="presParOf" srcId="{BD194F85-8EA7-9C43-A010-9F63883EBEFC}" destId="{855C933E-9B1C-4B42-8473-5126124158BC}" srcOrd="1" destOrd="0" presId="urn:microsoft.com/office/officeart/2008/layout/VerticalCurvedList"/>
    <dgm:cxn modelId="{57920F56-D91C-5545-A4F9-6E128AE78A90}" type="presParOf" srcId="{BD194F85-8EA7-9C43-A010-9F63883EBEFC}" destId="{D27074E6-353F-E841-AA59-AD783B128BB7}" srcOrd="2" destOrd="0" presId="urn:microsoft.com/office/officeart/2008/layout/VerticalCurvedList"/>
    <dgm:cxn modelId="{141FED93-45BA-1C49-B6AD-B81B6352E450}" type="presParOf" srcId="{D27074E6-353F-E841-AA59-AD783B128BB7}" destId="{7BAD5689-2F86-0045-95DA-96955809C5A5}" srcOrd="0" destOrd="0" presId="urn:microsoft.com/office/officeart/2008/layout/VerticalCurvedList"/>
    <dgm:cxn modelId="{D5ADC066-1D4C-BC4D-99D0-ADD67C7CFA20}" type="presParOf" srcId="{BD194F85-8EA7-9C43-A010-9F63883EBEFC}" destId="{498F879C-D57E-F746-B73B-A3707231DA22}" srcOrd="3" destOrd="0" presId="urn:microsoft.com/office/officeart/2008/layout/VerticalCurvedList"/>
    <dgm:cxn modelId="{1FAD0C1A-3654-7C4B-8B1E-BFD7C6B1ED6B}" type="presParOf" srcId="{BD194F85-8EA7-9C43-A010-9F63883EBEFC}" destId="{1561910A-9C3B-3A4D-90E5-802D87D3515B}" srcOrd="4" destOrd="0" presId="urn:microsoft.com/office/officeart/2008/layout/VerticalCurvedList"/>
    <dgm:cxn modelId="{246B812C-AB4D-154A-A86E-589C77169DD8}" type="presParOf" srcId="{1561910A-9C3B-3A4D-90E5-802D87D3515B}" destId="{74233B48-FF82-9046-9F07-C6FAFB9B9394}" srcOrd="0" destOrd="0" presId="urn:microsoft.com/office/officeart/2008/layout/VerticalCurvedList"/>
    <dgm:cxn modelId="{9BE8C11F-5E0F-5D44-B247-B77919E4F4E4}" type="presParOf" srcId="{BD194F85-8EA7-9C43-A010-9F63883EBEFC}" destId="{6C32FC6E-7982-8348-A3B3-7DDDC4AE562A}" srcOrd="5" destOrd="0" presId="urn:microsoft.com/office/officeart/2008/layout/VerticalCurvedList"/>
    <dgm:cxn modelId="{3FBC833B-0C3A-0D45-A1D5-2EF2E5F80952}" type="presParOf" srcId="{BD194F85-8EA7-9C43-A010-9F63883EBEFC}" destId="{E4BB0F2A-E967-3F43-969F-22318970183A}" srcOrd="6" destOrd="0" presId="urn:microsoft.com/office/officeart/2008/layout/VerticalCurvedList"/>
    <dgm:cxn modelId="{60B45E5B-81CB-334C-B9A1-4EC93B9F32DE}" type="presParOf" srcId="{E4BB0F2A-E967-3F43-969F-22318970183A}" destId="{DE4797E1-7BC1-404A-A22A-CE5176BF6DE2}" srcOrd="0" destOrd="0" presId="urn:microsoft.com/office/officeart/2008/layout/VerticalCurvedList"/>
    <dgm:cxn modelId="{BC62419B-7E64-4D46-B308-2F8258AD99B2}" type="presParOf" srcId="{BD194F85-8EA7-9C43-A010-9F63883EBEFC}" destId="{509EB41E-39E1-824A-A820-1FEBFC0E8D4D}" srcOrd="7" destOrd="0" presId="urn:microsoft.com/office/officeart/2008/layout/VerticalCurvedList"/>
    <dgm:cxn modelId="{537A6EE0-C1F6-3A4D-9185-0AA87499A112}" type="presParOf" srcId="{BD194F85-8EA7-9C43-A010-9F63883EBEFC}" destId="{EAB2375A-082F-EF4F-95C1-B570818C5E25}" srcOrd="8" destOrd="0" presId="urn:microsoft.com/office/officeart/2008/layout/VerticalCurvedList"/>
    <dgm:cxn modelId="{CB2D57E2-C7E7-724C-986F-E4FC6D6C58A6}" type="presParOf" srcId="{EAB2375A-082F-EF4F-95C1-B570818C5E25}" destId="{1C7D70DE-7630-C743-81E6-B73CFFC669D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7EBD2-8E60-CE4F-A836-90D0E8F4D22C}">
      <dsp:nvSpPr>
        <dsp:cNvPr id="0" name=""/>
        <dsp:cNvSpPr/>
      </dsp:nvSpPr>
      <dsp:spPr>
        <a:xfrm>
          <a:off x="0" y="101070"/>
          <a:ext cx="6408738" cy="1112304"/>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Cyber Risk , Trends &amp; Concerns</a:t>
          </a:r>
          <a:endParaRPr lang="en-US" sz="2800" kern="1200" dirty="0"/>
        </a:p>
      </dsp:txBody>
      <dsp:txXfrm>
        <a:off x="54298" y="155368"/>
        <a:ext cx="6300142" cy="1003708"/>
      </dsp:txXfrm>
    </dsp:sp>
    <dsp:sp modelId="{C6516BDB-1060-064E-9C4D-2FAF049A3305}">
      <dsp:nvSpPr>
        <dsp:cNvPr id="0" name=""/>
        <dsp:cNvSpPr/>
      </dsp:nvSpPr>
      <dsp:spPr>
        <a:xfrm>
          <a:off x="0" y="1213375"/>
          <a:ext cx="6408738" cy="1825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47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Remote &amp; Hybrid Working Strategies</a:t>
          </a:r>
        </a:p>
        <a:p>
          <a:pPr marL="228600" lvl="1" indent="-228600" algn="l" defTabSz="977900">
            <a:lnSpc>
              <a:spcPct val="90000"/>
            </a:lnSpc>
            <a:spcBef>
              <a:spcPct val="0"/>
            </a:spcBef>
            <a:spcAft>
              <a:spcPct val="20000"/>
            </a:spcAft>
            <a:buChar char="•"/>
          </a:pPr>
          <a:r>
            <a:rPr lang="en-US" sz="2200" kern="1200"/>
            <a:t>Digital Transformation</a:t>
          </a:r>
        </a:p>
        <a:p>
          <a:pPr marL="228600" lvl="1" indent="-228600" algn="l" defTabSz="977900">
            <a:lnSpc>
              <a:spcPct val="90000"/>
            </a:lnSpc>
            <a:spcBef>
              <a:spcPct val="0"/>
            </a:spcBef>
            <a:spcAft>
              <a:spcPct val="20000"/>
            </a:spcAft>
            <a:buChar char="•"/>
          </a:pPr>
          <a:r>
            <a:rPr lang="en-US" sz="2200" kern="1200" dirty="0"/>
            <a:t>Increase in IoT Devices</a:t>
          </a:r>
        </a:p>
        <a:p>
          <a:pPr marL="228600" lvl="1" indent="-228600" algn="l" defTabSz="977900">
            <a:lnSpc>
              <a:spcPct val="90000"/>
            </a:lnSpc>
            <a:spcBef>
              <a:spcPct val="0"/>
            </a:spcBef>
            <a:spcAft>
              <a:spcPct val="20000"/>
            </a:spcAft>
            <a:buChar char="•"/>
          </a:pPr>
          <a:r>
            <a:rPr lang="en-US" sz="2200" kern="1200"/>
            <a:t>Increase in Ransomware and Social Engineering Attacks</a:t>
          </a:r>
        </a:p>
      </dsp:txBody>
      <dsp:txXfrm>
        <a:off x="0" y="1213375"/>
        <a:ext cx="6408738" cy="1825740"/>
      </dsp:txXfrm>
    </dsp:sp>
    <dsp:sp modelId="{60669990-0184-C143-BD25-E0171500BD07}">
      <dsp:nvSpPr>
        <dsp:cNvPr id="0" name=""/>
        <dsp:cNvSpPr/>
      </dsp:nvSpPr>
      <dsp:spPr>
        <a:xfrm>
          <a:off x="0" y="3039115"/>
          <a:ext cx="6408738" cy="1112304"/>
        </a:xfrm>
        <a:prstGeom prst="roundRect">
          <a:avLst/>
        </a:prstGeom>
        <a:solidFill>
          <a:schemeClr val="accent2">
            <a:hueOff val="1954454"/>
            <a:satOff val="-31534"/>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Opportunities for Building Cyber Resilience</a:t>
          </a:r>
          <a:endParaRPr lang="en-US" sz="2800" kern="1200"/>
        </a:p>
      </dsp:txBody>
      <dsp:txXfrm>
        <a:off x="54298" y="3093413"/>
        <a:ext cx="6300142" cy="1003708"/>
      </dsp:txXfrm>
    </dsp:sp>
    <dsp:sp modelId="{EFEDD852-1DDD-F54C-93E7-01178306BEAE}">
      <dsp:nvSpPr>
        <dsp:cNvPr id="0" name=""/>
        <dsp:cNvSpPr/>
      </dsp:nvSpPr>
      <dsp:spPr>
        <a:xfrm>
          <a:off x="0" y="4151419"/>
          <a:ext cx="6408738" cy="150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47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Employee Security Awareness Training</a:t>
          </a:r>
        </a:p>
        <a:p>
          <a:pPr marL="228600" lvl="1" indent="-228600" algn="l" defTabSz="977900">
            <a:lnSpc>
              <a:spcPct val="90000"/>
            </a:lnSpc>
            <a:spcBef>
              <a:spcPct val="0"/>
            </a:spcBef>
            <a:spcAft>
              <a:spcPct val="20000"/>
            </a:spcAft>
            <a:buChar char="•"/>
          </a:pPr>
          <a:r>
            <a:rPr lang="en-US" sz="2200" kern="1200" dirty="0"/>
            <a:t>Prioritizing Cybersecurity as a Business Decision</a:t>
          </a:r>
        </a:p>
        <a:p>
          <a:pPr marL="228600" lvl="1" indent="-228600" algn="l" defTabSz="977900">
            <a:lnSpc>
              <a:spcPct val="90000"/>
            </a:lnSpc>
            <a:spcBef>
              <a:spcPct val="0"/>
            </a:spcBef>
            <a:spcAft>
              <a:spcPct val="20000"/>
            </a:spcAft>
            <a:buChar char="•"/>
          </a:pPr>
          <a:r>
            <a:rPr lang="en-US" sz="2200" kern="1200" dirty="0"/>
            <a:t>Strengthening Resilience Policies &amp; Processes</a:t>
          </a:r>
        </a:p>
        <a:p>
          <a:pPr marL="228600" lvl="1" indent="-228600" algn="l" defTabSz="977900">
            <a:lnSpc>
              <a:spcPct val="90000"/>
            </a:lnSpc>
            <a:spcBef>
              <a:spcPct val="0"/>
            </a:spcBef>
            <a:spcAft>
              <a:spcPct val="20000"/>
            </a:spcAft>
            <a:buChar char="•"/>
          </a:pPr>
          <a:r>
            <a:rPr lang="en-US" sz="2200" kern="1200" dirty="0"/>
            <a:t>Recruiting and Retaining Skilled Cyber Talent</a:t>
          </a:r>
        </a:p>
      </dsp:txBody>
      <dsp:txXfrm>
        <a:off x="0" y="4151419"/>
        <a:ext cx="6408738" cy="1506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EF666-7194-43B6-AC8C-C34FD2C08DB3}">
      <dsp:nvSpPr>
        <dsp:cNvPr id="0" name=""/>
        <dsp:cNvSpPr/>
      </dsp:nvSpPr>
      <dsp:spPr>
        <a:xfrm>
          <a:off x="0" y="662"/>
          <a:ext cx="7854141" cy="1041802"/>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All employees, at every level of the organization should receive Security Awareness Training to ensure they have the skills required to identify and respond to an attack.</a:t>
          </a:r>
        </a:p>
      </dsp:txBody>
      <dsp:txXfrm>
        <a:off x="50857" y="51519"/>
        <a:ext cx="7752427" cy="940088"/>
      </dsp:txXfrm>
    </dsp:sp>
    <dsp:sp modelId="{DA633524-F659-4718-BB0B-3B6B24E6D3E7}">
      <dsp:nvSpPr>
        <dsp:cNvPr id="0" name=""/>
        <dsp:cNvSpPr/>
      </dsp:nvSpPr>
      <dsp:spPr>
        <a:xfrm>
          <a:off x="0" y="1056105"/>
          <a:ext cx="7854141" cy="1041802"/>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By providing end users engaging, thorough, and relevant training about types of attacks such as phishing and social engineering it reduces the likelihood that they falling victim.</a:t>
          </a:r>
        </a:p>
      </dsp:txBody>
      <dsp:txXfrm>
        <a:off x="50857" y="1106962"/>
        <a:ext cx="7752427" cy="940088"/>
      </dsp:txXfrm>
    </dsp:sp>
    <dsp:sp modelId="{F9864B00-F7E1-42C7-8CCF-5FD513BACD2C}">
      <dsp:nvSpPr>
        <dsp:cNvPr id="0" name=""/>
        <dsp:cNvSpPr/>
      </dsp:nvSpPr>
      <dsp:spPr>
        <a:xfrm>
          <a:off x="0" y="2111548"/>
          <a:ext cx="7854141" cy="1041802"/>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Certain departments should also receive ongoing training, given the level of access they possess which makes them a prime target for hackers.</a:t>
          </a:r>
        </a:p>
      </dsp:txBody>
      <dsp:txXfrm>
        <a:off x="50857" y="2162405"/>
        <a:ext cx="7752427" cy="9400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8F2C9-DAFE-574C-8C26-3DC812F5C152}">
      <dsp:nvSpPr>
        <dsp:cNvPr id="0" name=""/>
        <dsp:cNvSpPr/>
      </dsp:nvSpPr>
      <dsp:spPr>
        <a:xfrm>
          <a:off x="-5790517" y="-886259"/>
          <a:ext cx="6893793" cy="6893793"/>
        </a:xfrm>
        <a:prstGeom prst="blockArc">
          <a:avLst>
            <a:gd name="adj1" fmla="val 18900000"/>
            <a:gd name="adj2" fmla="val 2700000"/>
            <a:gd name="adj3" fmla="val 313"/>
          </a:avLst>
        </a:prstGeom>
        <a:noFill/>
        <a:ln w="10795" cap="flat" cmpd="sng" algn="ctr">
          <a:solidFill>
            <a:schemeClr val="accent1">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55C933E-9B1C-4B42-8473-5126124158BC}">
      <dsp:nvSpPr>
        <dsp:cNvPr id="0" name=""/>
        <dsp:cNvSpPr/>
      </dsp:nvSpPr>
      <dsp:spPr>
        <a:xfrm>
          <a:off x="577492" y="393723"/>
          <a:ext cx="6665822" cy="787856"/>
        </a:xfrm>
        <a:prstGeom prst="rect">
          <a:avLst/>
        </a:prstGeom>
        <a:solidFill>
          <a:schemeClr val="accen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25361"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Information Security Policy </a:t>
          </a:r>
        </a:p>
      </dsp:txBody>
      <dsp:txXfrm>
        <a:off x="577492" y="393723"/>
        <a:ext cx="6665822" cy="787856"/>
      </dsp:txXfrm>
    </dsp:sp>
    <dsp:sp modelId="{7BAD5689-2F86-0045-95DA-96955809C5A5}">
      <dsp:nvSpPr>
        <dsp:cNvPr id="0" name=""/>
        <dsp:cNvSpPr/>
      </dsp:nvSpPr>
      <dsp:spPr>
        <a:xfrm>
          <a:off x="85081" y="295241"/>
          <a:ext cx="984821" cy="98482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98F879C-D57E-F746-B73B-A3707231DA22}">
      <dsp:nvSpPr>
        <dsp:cNvPr id="0" name=""/>
        <dsp:cNvSpPr/>
      </dsp:nvSpPr>
      <dsp:spPr>
        <a:xfrm>
          <a:off x="1029189" y="1575713"/>
          <a:ext cx="6214125" cy="787856"/>
        </a:xfrm>
        <a:prstGeom prst="rect">
          <a:avLst/>
        </a:prstGeom>
        <a:solidFill>
          <a:schemeClr val="accent1">
            <a:alpha val="90000"/>
            <a:hueOff val="0"/>
            <a:satOff val="0"/>
            <a:lumOff val="0"/>
            <a:alphaOff val="-13333"/>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25361"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Password Security Policy</a:t>
          </a:r>
        </a:p>
      </dsp:txBody>
      <dsp:txXfrm>
        <a:off x="1029189" y="1575713"/>
        <a:ext cx="6214125" cy="787856"/>
      </dsp:txXfrm>
    </dsp:sp>
    <dsp:sp modelId="{74233B48-FF82-9046-9F07-C6FAFB9B9394}">
      <dsp:nvSpPr>
        <dsp:cNvPr id="0" name=""/>
        <dsp:cNvSpPr/>
      </dsp:nvSpPr>
      <dsp:spPr>
        <a:xfrm>
          <a:off x="536778" y="1477231"/>
          <a:ext cx="984821" cy="98482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C32FC6E-7982-8348-A3B3-7DDDC4AE562A}">
      <dsp:nvSpPr>
        <dsp:cNvPr id="0" name=""/>
        <dsp:cNvSpPr/>
      </dsp:nvSpPr>
      <dsp:spPr>
        <a:xfrm>
          <a:off x="1029189" y="2757704"/>
          <a:ext cx="6214125" cy="787856"/>
        </a:xfrm>
        <a:prstGeom prst="rect">
          <a:avLst/>
        </a:prstGeom>
        <a:solidFill>
          <a:schemeClr val="accent1">
            <a:alpha val="90000"/>
            <a:hueOff val="0"/>
            <a:satOff val="0"/>
            <a:lumOff val="0"/>
            <a:alphaOff val="-26667"/>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25361"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BCP and DRP Policies</a:t>
          </a:r>
        </a:p>
      </dsp:txBody>
      <dsp:txXfrm>
        <a:off x="1029189" y="2757704"/>
        <a:ext cx="6214125" cy="787856"/>
      </dsp:txXfrm>
    </dsp:sp>
    <dsp:sp modelId="{DE4797E1-7BC1-404A-A22A-CE5176BF6DE2}">
      <dsp:nvSpPr>
        <dsp:cNvPr id="0" name=""/>
        <dsp:cNvSpPr/>
      </dsp:nvSpPr>
      <dsp:spPr>
        <a:xfrm>
          <a:off x="536778" y="2659222"/>
          <a:ext cx="984821" cy="98482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09EB41E-39E1-824A-A820-1FEBFC0E8D4D}">
      <dsp:nvSpPr>
        <dsp:cNvPr id="0" name=""/>
        <dsp:cNvSpPr/>
      </dsp:nvSpPr>
      <dsp:spPr>
        <a:xfrm>
          <a:off x="577492" y="3939694"/>
          <a:ext cx="6665822" cy="787856"/>
        </a:xfrm>
        <a:prstGeom prst="rect">
          <a:avLst/>
        </a:prstGeom>
        <a:solidFill>
          <a:schemeClr val="accent1">
            <a:alpha val="90000"/>
            <a:hueOff val="0"/>
            <a:satOff val="0"/>
            <a:lumOff val="0"/>
            <a:alpha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25361"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Cyber Incident Response Policy </a:t>
          </a:r>
        </a:p>
      </dsp:txBody>
      <dsp:txXfrm>
        <a:off x="577492" y="3939694"/>
        <a:ext cx="6665822" cy="787856"/>
      </dsp:txXfrm>
    </dsp:sp>
    <dsp:sp modelId="{1C7D70DE-7630-C743-81E6-B73CFFC669DB}">
      <dsp:nvSpPr>
        <dsp:cNvPr id="0" name=""/>
        <dsp:cNvSpPr/>
      </dsp:nvSpPr>
      <dsp:spPr>
        <a:xfrm>
          <a:off x="85081" y="3841212"/>
          <a:ext cx="984821" cy="98482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88E8CD-3769-0047-B90B-4BF7789D73CC}" type="datetimeFigureOut">
              <a:rPr lang="en-US" smtClean="0"/>
              <a:t>2/12/22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48768C-4DED-034C-8954-22CED634F1D6}" type="slidenum">
              <a:rPr lang="en-US" smtClean="0"/>
              <a:t>‹#›</a:t>
            </a:fld>
            <a:endParaRPr lang="en-US"/>
          </a:p>
        </p:txBody>
      </p:sp>
    </p:spTree>
    <p:extLst>
      <p:ext uri="{BB962C8B-B14F-4D97-AF65-F5344CB8AC3E}">
        <p14:creationId xmlns:p14="http://schemas.microsoft.com/office/powerpoint/2010/main" val="1469906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creative ways to spice up training </a:t>
            </a:r>
            <a:r>
              <a:rPr lang="en-US" sz="1200" dirty="0" err="1"/>
              <a:t>modules,ncluding</a:t>
            </a:r>
            <a:r>
              <a:rPr lang="en-US" sz="1200" dirty="0"/>
              <a:t> gamification and learning management systems [LMS], and they can aid with mock testing to allow employees to learn from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84D6D"/>
                </a:solidFill>
                <a:effectLst/>
                <a:latin typeface="Montserrat" panose="02000505000000020004" pitchFamily="2" charset="0"/>
              </a:rPr>
              <a:t>general security-awareness training is the cornerstone of any effective information security practice; if people don’t know how to do their job securely, all the technology in the world won’t keep attackers at bay. One area where employee awareness is critical is in preventing phishing attacks.</a:t>
            </a:r>
            <a:endParaRPr lang="en-US" sz="1200" b="0" i="0" dirty="0">
              <a:solidFill>
                <a:srgbClr val="084D6D"/>
              </a:solidFill>
              <a:effectLst/>
              <a:latin typeface="Montserrat" panose="02000505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084D6D"/>
              </a:solidFill>
              <a:effectLst/>
              <a:latin typeface="Montserrat" panose="02000505000000020004" pitchFamily="2" charset="0"/>
            </a:endParaRPr>
          </a:p>
          <a:p>
            <a:pPr algn="l"/>
            <a:r>
              <a:rPr lang="en-US" b="0" i="0" dirty="0">
                <a:solidFill>
                  <a:srgbClr val="084D6D"/>
                </a:solidFill>
                <a:effectLst/>
                <a:latin typeface="Montserrat" panose="02000505000000020004" pitchFamily="2" charset="0"/>
              </a:rPr>
              <a:t>HR and recruitment teams should be responsible for providing all employees with periodic (at least annually), adequate training. But remember, success depends on the full participation and support of senior management, because training needs to start at the top!</a:t>
            </a:r>
          </a:p>
          <a:p>
            <a:pPr algn="l"/>
            <a:r>
              <a:rPr lang="en-US" b="0" i="0" dirty="0">
                <a:solidFill>
                  <a:srgbClr val="084D6D"/>
                </a:solidFill>
                <a:effectLst/>
                <a:latin typeface="Montserrat" panose="02000505000000020004" pitchFamily="2" charset="0"/>
              </a:rPr>
              <a:t>Great training can be delivered through online learning platforms and webinars. When you’re in the market for a new cyber security course, don’t just settle for an off-the-shelf training module!  Your security-awareness course should be </a:t>
            </a:r>
            <a:r>
              <a:rPr lang="en-US" b="0" i="0" dirty="0" err="1">
                <a:solidFill>
                  <a:srgbClr val="084D6D"/>
                </a:solidFill>
                <a:effectLst/>
                <a:latin typeface="Montserrat" panose="02000505000000020004" pitchFamily="2" charset="0"/>
              </a:rPr>
              <a:t>customised</a:t>
            </a:r>
            <a:r>
              <a:rPr lang="en-US" b="0" i="0" dirty="0">
                <a:solidFill>
                  <a:srgbClr val="084D6D"/>
                </a:solidFill>
                <a:effectLst/>
                <a:latin typeface="Montserrat" panose="02000505000000020004" pitchFamily="2" charset="0"/>
              </a:rPr>
              <a:t> based on your </a:t>
            </a:r>
            <a:r>
              <a:rPr lang="en-US" b="0" i="0" dirty="0" err="1">
                <a:solidFill>
                  <a:srgbClr val="084D6D"/>
                </a:solidFill>
                <a:effectLst/>
                <a:latin typeface="Montserrat" panose="02000505000000020004" pitchFamily="2" charset="0"/>
              </a:rPr>
              <a:t>organisation’s</a:t>
            </a:r>
            <a:r>
              <a:rPr lang="en-US" b="0" i="0" dirty="0">
                <a:solidFill>
                  <a:srgbClr val="084D6D"/>
                </a:solidFill>
                <a:effectLst/>
                <a:latin typeface="Montserrat" panose="02000505000000020004" pitchFamily="2" charset="0"/>
              </a:rPr>
              <a:t> requirements, and should refer to </a:t>
            </a:r>
            <a:r>
              <a:rPr lang="en-US" b="0" i="0" dirty="0" err="1">
                <a:solidFill>
                  <a:srgbClr val="084D6D"/>
                </a:solidFill>
                <a:effectLst/>
                <a:latin typeface="Montserrat" panose="02000505000000020004" pitchFamily="2" charset="0"/>
              </a:rPr>
              <a:t>organisation</a:t>
            </a:r>
            <a:r>
              <a:rPr lang="en-US" b="0" i="0" dirty="0">
                <a:solidFill>
                  <a:srgbClr val="084D6D"/>
                </a:solidFill>
                <a:effectLst/>
                <a:latin typeface="Montserrat" panose="02000505000000020004" pitchFamily="2" charset="0"/>
              </a:rPr>
              <a:t>-specific structures, policies, procedures and business practices.  Without this </a:t>
            </a:r>
            <a:r>
              <a:rPr lang="en-US" b="0" i="0" dirty="0" err="1">
                <a:solidFill>
                  <a:srgbClr val="084D6D"/>
                </a:solidFill>
                <a:effectLst/>
                <a:latin typeface="Montserrat" panose="02000505000000020004" pitchFamily="2" charset="0"/>
              </a:rPr>
              <a:t>customisation</a:t>
            </a:r>
            <a:r>
              <a:rPr lang="en-US" b="0" i="0" dirty="0">
                <a:solidFill>
                  <a:srgbClr val="084D6D"/>
                </a:solidFill>
                <a:effectLst/>
                <a:latin typeface="Montserrat" panose="02000505000000020004" pitchFamily="2" charset="0"/>
              </a:rPr>
              <a:t>, awareness training courses will be too generic and ineffective.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B71F7A1D-3A22-427E-8A63-D336B42272CE}" type="slidenum">
              <a:rPr lang="en-BS" smtClean="0"/>
              <a:t>10</a:t>
            </a:fld>
            <a:endParaRPr lang="en-BS"/>
          </a:p>
        </p:txBody>
      </p:sp>
    </p:spTree>
    <p:extLst>
      <p:ext uri="{BB962C8B-B14F-4D97-AF65-F5344CB8AC3E}">
        <p14:creationId xmlns:p14="http://schemas.microsoft.com/office/powerpoint/2010/main" val="1228804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2/12/22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2/12/22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2/12/22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2/12/22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2/12/22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2/12/22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2/12/22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2/12/22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2/12/22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2/12/22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6.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diagramLayout" Target="../diagrams/layout3.xml"/><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image" Target="../media/image22.png"/><Relationship Id="rId5" Type="http://schemas.openxmlformats.org/officeDocument/2006/relationships/diagramColors" Target="../diagrams/colors3.xml"/><Relationship Id="rId10" Type="http://schemas.openxmlformats.org/officeDocument/2006/relationships/image" Target="../media/image21.svg"/><Relationship Id="rId4" Type="http://schemas.openxmlformats.org/officeDocument/2006/relationships/diagramQuickStyle" Target="../diagrams/quickStyle3.xml"/><Relationship Id="rId9" Type="http://schemas.openxmlformats.org/officeDocument/2006/relationships/image" Target="../media/image20.png"/><Relationship Id="rId14" Type="http://schemas.openxmlformats.org/officeDocument/2006/relationships/image" Target="../media/image25.svg"/></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hyperlink" Target="https://www.ibm.com/security/data-breach" TargetMode="External"/><Relationship Id="rId2" Type="http://schemas.openxmlformats.org/officeDocument/2006/relationships/hyperlink" Target="https://www.globenewswire.com/news-release/2020/11/18/2129432/0/en/Cybercrime-To-Cost-The-World-10-5-Trillion-Annually-By-2025.html#:~:text=Every%20U.S.%20business%20is%20under%20cyberattack&amp;text=18%2C%202020%20(GLOBE%20NEWSWIRE),%243%20trillion%20USD%20in%202015." TargetMode="External"/><Relationship Id="rId1" Type="http://schemas.openxmlformats.org/officeDocument/2006/relationships/slideLayout" Target="../slideLayouts/slideLayout2.xml"/><Relationship Id="rId5" Type="http://schemas.openxmlformats.org/officeDocument/2006/relationships/hyperlink" Target="https://umbrella.cisco.com/info/2021-cyber-security-threat-trends-phishing-crypto-top-the-list" TargetMode="External"/><Relationship Id="rId4" Type="http://schemas.openxmlformats.org/officeDocument/2006/relationships/hyperlink" Target="https://techjury.net/blog/how-many-cyber-attacks-per-day/#gre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5308220"/>
            <a:ext cx="9158748" cy="154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448788" y="1906817"/>
            <a:ext cx="2743212" cy="2062103"/>
          </a:xfrm>
          <a:prstGeom prst="rect">
            <a:avLst/>
          </a:prstGeom>
          <a:noFill/>
        </p:spPr>
        <p:txBody>
          <a:bodyPr wrap="square" rtlCol="0">
            <a:spAutoFit/>
          </a:bodyPr>
          <a:lstStyle/>
          <a:p>
            <a:r>
              <a:rPr lang="en-US" sz="3200" b="1" dirty="0">
                <a:solidFill>
                  <a:schemeClr val="bg1"/>
                </a:solidFill>
              </a:rPr>
              <a:t>Cyber Security Risk- Trends, Concerns, Opportunities </a:t>
            </a:r>
          </a:p>
        </p:txBody>
      </p:sp>
      <p:sp>
        <p:nvSpPr>
          <p:cNvPr id="7" name="TextBox 6"/>
          <p:cNvSpPr txBox="1"/>
          <p:nvPr/>
        </p:nvSpPr>
        <p:spPr>
          <a:xfrm>
            <a:off x="9448788" y="4095508"/>
            <a:ext cx="2597438" cy="553998"/>
          </a:xfrm>
          <a:prstGeom prst="rect">
            <a:avLst/>
          </a:prstGeom>
          <a:noFill/>
        </p:spPr>
        <p:txBody>
          <a:bodyPr wrap="square" rtlCol="0">
            <a:spAutoFit/>
          </a:bodyPr>
          <a:lstStyle/>
          <a:p>
            <a:r>
              <a:rPr lang="en-US" b="1" dirty="0">
                <a:solidFill>
                  <a:srgbClr val="002060"/>
                </a:solidFill>
              </a:rPr>
              <a:t>Shakera Rolle, </a:t>
            </a:r>
          </a:p>
          <a:p>
            <a:r>
              <a:rPr lang="en-US" sz="1200" b="1" dirty="0">
                <a:solidFill>
                  <a:srgbClr val="002060"/>
                </a:solidFill>
              </a:rPr>
              <a:t>IT Security &amp; Compliance Manager</a:t>
            </a: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31234" t="81505" r="58132" b="8818"/>
          <a:stretch/>
        </p:blipFill>
        <p:spPr>
          <a:xfrm>
            <a:off x="6664443" y="5525537"/>
            <a:ext cx="1255441" cy="1106394"/>
          </a:xfrm>
          <a:prstGeom prst="rect">
            <a:avLst/>
          </a:prstGeom>
        </p:spPr>
      </p:pic>
      <p:grpSp>
        <p:nvGrpSpPr>
          <p:cNvPr id="18" name="Group 17"/>
          <p:cNvGrpSpPr/>
          <p:nvPr/>
        </p:nvGrpSpPr>
        <p:grpSpPr>
          <a:xfrm>
            <a:off x="0" y="71343"/>
            <a:ext cx="7456018" cy="6564964"/>
            <a:chOff x="0" y="71343"/>
            <a:chExt cx="7456018" cy="6564964"/>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729" t="199" r="58690" b="83284"/>
            <a:stretch/>
          </p:blipFill>
          <p:spPr>
            <a:xfrm>
              <a:off x="1486403" y="745173"/>
              <a:ext cx="5969615" cy="26286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Oval 16"/>
            <p:cNvSpPr/>
            <p:nvPr/>
          </p:nvSpPr>
          <p:spPr>
            <a:xfrm>
              <a:off x="0" y="71343"/>
              <a:ext cx="1814052" cy="16632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81505" r="86862" b="8818"/>
            <a:stretch/>
          </p:blipFill>
          <p:spPr>
            <a:xfrm>
              <a:off x="993693" y="5529913"/>
              <a:ext cx="1535232" cy="1106394"/>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67271" r="58638" b="21700"/>
            <a:stretch/>
          </p:blipFill>
          <p:spPr>
            <a:xfrm>
              <a:off x="2472803" y="3731342"/>
              <a:ext cx="3996813" cy="1287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4753" y="5434005"/>
              <a:ext cx="2069242" cy="1106394"/>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35" y="71343"/>
              <a:ext cx="1620381" cy="1552864"/>
            </a:xfrm>
            <a:prstGeom prst="rect">
              <a:avLst/>
            </a:prstGeom>
          </p:spPr>
        </p:pic>
      </p:grpSp>
    </p:spTree>
    <p:extLst>
      <p:ext uri="{BB962C8B-B14F-4D97-AF65-F5344CB8AC3E}">
        <p14:creationId xmlns:p14="http://schemas.microsoft.com/office/powerpoint/2010/main" val="3486687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Engage Users in Cybersecurity Training - HIPAA Secure Now!">
            <a:extLst>
              <a:ext uri="{FF2B5EF4-FFF2-40B4-BE49-F238E27FC236}">
                <a16:creationId xmlns:a16="http://schemas.microsoft.com/office/drawing/2014/main" id="{20F399A4-3E03-A240-B4BD-BE5B042972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8261"/>
          <a:stretch/>
        </p:blipFill>
        <p:spPr bwMode="auto">
          <a:xfrm>
            <a:off x="2" y="10"/>
            <a:ext cx="12191999" cy="3154014"/>
          </a:xfrm>
          <a:custGeom>
            <a:avLst/>
            <a:gdLst/>
            <a:ahLst/>
            <a:cxnLst/>
            <a:rect l="l" t="t" r="r" b="b"/>
            <a:pathLst>
              <a:path w="12191999" h="3428999">
                <a:moveTo>
                  <a:pt x="0" y="0"/>
                </a:moveTo>
                <a:lnTo>
                  <a:pt x="12191999" y="0"/>
                </a:lnTo>
                <a:lnTo>
                  <a:pt x="12191999" y="920893"/>
                </a:lnTo>
                <a:lnTo>
                  <a:pt x="12191999" y="1514929"/>
                </a:lnTo>
                <a:lnTo>
                  <a:pt x="12191999" y="3130902"/>
                </a:lnTo>
                <a:lnTo>
                  <a:pt x="12188051" y="3131476"/>
                </a:lnTo>
                <a:cubicBezTo>
                  <a:pt x="12153000" y="3135813"/>
                  <a:pt x="12133655" y="3136025"/>
                  <a:pt x="12112012" y="3138906"/>
                </a:cubicBezTo>
                <a:cubicBezTo>
                  <a:pt x="12076970" y="3145595"/>
                  <a:pt x="12039899" y="3160769"/>
                  <a:pt x="12018752" y="3165642"/>
                </a:cubicBezTo>
                <a:lnTo>
                  <a:pt x="11985122" y="3168147"/>
                </a:lnTo>
                <a:lnTo>
                  <a:pt x="11986344" y="3172878"/>
                </a:lnTo>
                <a:lnTo>
                  <a:pt x="11973852" y="3173226"/>
                </a:lnTo>
                <a:lnTo>
                  <a:pt x="11945968" y="3173341"/>
                </a:lnTo>
                <a:cubicBezTo>
                  <a:pt x="11928568" y="3174057"/>
                  <a:pt x="11880184" y="3172923"/>
                  <a:pt x="11862470" y="3174654"/>
                </a:cubicBezTo>
                <a:cubicBezTo>
                  <a:pt x="11857360" y="3179700"/>
                  <a:pt x="11849473" y="3182451"/>
                  <a:pt x="11839688" y="3183726"/>
                </a:cubicBezTo>
                <a:lnTo>
                  <a:pt x="11818138" y="3183868"/>
                </a:lnTo>
                <a:lnTo>
                  <a:pt x="11693161" y="3196027"/>
                </a:lnTo>
                <a:lnTo>
                  <a:pt x="11675978" y="3196936"/>
                </a:lnTo>
                <a:lnTo>
                  <a:pt x="11666672" y="3201013"/>
                </a:lnTo>
                <a:cubicBezTo>
                  <a:pt x="11659568" y="3201827"/>
                  <a:pt x="11639160" y="3201301"/>
                  <a:pt x="11633348" y="3201823"/>
                </a:cubicBezTo>
                <a:lnTo>
                  <a:pt x="11631806" y="3204144"/>
                </a:lnTo>
                <a:cubicBezTo>
                  <a:pt x="11613292" y="3207852"/>
                  <a:pt x="11543654" y="3220200"/>
                  <a:pt x="11522270" y="3224070"/>
                </a:cubicBezTo>
                <a:cubicBezTo>
                  <a:pt x="11517998" y="3220503"/>
                  <a:pt x="11508432" y="3226137"/>
                  <a:pt x="11503503" y="3227361"/>
                </a:cubicBezTo>
                <a:cubicBezTo>
                  <a:pt x="11502740" y="3224959"/>
                  <a:pt x="11490808" y="3224226"/>
                  <a:pt x="11487288" y="3226364"/>
                </a:cubicBezTo>
                <a:cubicBezTo>
                  <a:pt x="11403406" y="3238085"/>
                  <a:pt x="11445394" y="3213864"/>
                  <a:pt x="11397514" y="3229209"/>
                </a:cubicBezTo>
                <a:cubicBezTo>
                  <a:pt x="11389044" y="3230225"/>
                  <a:pt x="11382180" y="3229256"/>
                  <a:pt x="11376160" y="3227461"/>
                </a:cubicBezTo>
                <a:lnTo>
                  <a:pt x="11367180" y="3223774"/>
                </a:lnTo>
                <a:lnTo>
                  <a:pt x="11332420" y="3230742"/>
                </a:lnTo>
                <a:cubicBezTo>
                  <a:pt x="11315298" y="3233171"/>
                  <a:pt x="11297277" y="3234781"/>
                  <a:pt x="11278786" y="3235517"/>
                </a:cubicBezTo>
                <a:cubicBezTo>
                  <a:pt x="11274637" y="3230607"/>
                  <a:pt x="11260123" y="3237582"/>
                  <a:pt x="11253295" y="3238964"/>
                </a:cubicBezTo>
                <a:cubicBezTo>
                  <a:pt x="11253224" y="3235757"/>
                  <a:pt x="11238096" y="3234220"/>
                  <a:pt x="11232727" y="3236871"/>
                </a:cubicBezTo>
                <a:cubicBezTo>
                  <a:pt x="11119903" y="3248332"/>
                  <a:pt x="11183388" y="3218382"/>
                  <a:pt x="11115682" y="3236341"/>
                </a:cubicBezTo>
                <a:cubicBezTo>
                  <a:pt x="11104356" y="3237278"/>
                  <a:pt x="11095858" y="3235671"/>
                  <a:pt x="11088768" y="3233017"/>
                </a:cubicBezTo>
                <a:lnTo>
                  <a:pt x="11076012" y="3226390"/>
                </a:lnTo>
                <a:lnTo>
                  <a:pt x="11066016" y="3228753"/>
                </a:lnTo>
                <a:cubicBezTo>
                  <a:pt x="11028292" y="3228939"/>
                  <a:pt x="11017169" y="3222147"/>
                  <a:pt x="10995221" y="3228989"/>
                </a:cubicBezTo>
                <a:cubicBezTo>
                  <a:pt x="10962786" y="3214768"/>
                  <a:pt x="10973708" y="3227571"/>
                  <a:pt x="10949038" y="3229747"/>
                </a:cubicBezTo>
                <a:cubicBezTo>
                  <a:pt x="10929576" y="3232582"/>
                  <a:pt x="10965306" y="3238039"/>
                  <a:pt x="10946231" y="3238844"/>
                </a:cubicBezTo>
                <a:cubicBezTo>
                  <a:pt x="10925596" y="3235173"/>
                  <a:pt x="10926566" y="3246575"/>
                  <a:pt x="10905107" y="3242085"/>
                </a:cubicBezTo>
                <a:cubicBezTo>
                  <a:pt x="10910320" y="3233495"/>
                  <a:pt x="10862761" y="3243750"/>
                  <a:pt x="10861282" y="3236246"/>
                </a:cubicBezTo>
                <a:cubicBezTo>
                  <a:pt x="10843055" y="3246977"/>
                  <a:pt x="10833897" y="3233757"/>
                  <a:pt x="10809627" y="3237064"/>
                </a:cubicBezTo>
                <a:cubicBezTo>
                  <a:pt x="10798198" y="3241124"/>
                  <a:pt x="10789952" y="3241821"/>
                  <a:pt x="10778718" y="3237455"/>
                </a:cubicBezTo>
                <a:cubicBezTo>
                  <a:pt x="10726069" y="3257219"/>
                  <a:pt x="10746866" y="3238339"/>
                  <a:pt x="10697595" y="3245939"/>
                </a:cubicBezTo>
                <a:cubicBezTo>
                  <a:pt x="10655146" y="3253933"/>
                  <a:pt x="10607026" y="3259119"/>
                  <a:pt x="10565970" y="3278201"/>
                </a:cubicBezTo>
                <a:cubicBezTo>
                  <a:pt x="10558434" y="3283608"/>
                  <a:pt x="10539930" y="3285654"/>
                  <a:pt x="10524645" y="3282773"/>
                </a:cubicBezTo>
                <a:cubicBezTo>
                  <a:pt x="10522018" y="3282276"/>
                  <a:pt x="10519582" y="3281649"/>
                  <a:pt x="10517421" y="3280913"/>
                </a:cubicBezTo>
                <a:cubicBezTo>
                  <a:pt x="10481928" y="3283832"/>
                  <a:pt x="10352108" y="3296870"/>
                  <a:pt x="10311683" y="3300288"/>
                </a:cubicBezTo>
                <a:cubicBezTo>
                  <a:pt x="10308410" y="3293342"/>
                  <a:pt x="10287968" y="3305875"/>
                  <a:pt x="10274873" y="3301423"/>
                </a:cubicBezTo>
                <a:cubicBezTo>
                  <a:pt x="10265494" y="3297516"/>
                  <a:pt x="10257104" y="3300407"/>
                  <a:pt x="10247307" y="3300714"/>
                </a:cubicBezTo>
                <a:cubicBezTo>
                  <a:pt x="10234401" y="3297643"/>
                  <a:pt x="10192308" y="3303190"/>
                  <a:pt x="10181334" y="3307168"/>
                </a:cubicBezTo>
                <a:cubicBezTo>
                  <a:pt x="10155109" y="3320992"/>
                  <a:pt x="10095518" y="3310726"/>
                  <a:pt x="10073729" y="3321318"/>
                </a:cubicBezTo>
                <a:cubicBezTo>
                  <a:pt x="10065823" y="3322872"/>
                  <a:pt x="10058087" y="3323501"/>
                  <a:pt x="10050495" y="3323554"/>
                </a:cubicBezTo>
                <a:lnTo>
                  <a:pt x="10029247" y="3322387"/>
                </a:lnTo>
                <a:lnTo>
                  <a:pt x="10023206" y="3319426"/>
                </a:lnTo>
                <a:lnTo>
                  <a:pt x="10010221" y="3320159"/>
                </a:lnTo>
                <a:lnTo>
                  <a:pt x="10006500" y="3319709"/>
                </a:lnTo>
                <a:cubicBezTo>
                  <a:pt x="9999392" y="3318836"/>
                  <a:pt x="9992376" y="3318075"/>
                  <a:pt x="9985433" y="3317775"/>
                </a:cubicBezTo>
                <a:cubicBezTo>
                  <a:pt x="9994564" y="3332623"/>
                  <a:pt x="9927872" y="3317665"/>
                  <a:pt x="9947096" y="3329673"/>
                </a:cubicBezTo>
                <a:cubicBezTo>
                  <a:pt x="9910530" y="3330603"/>
                  <a:pt x="9938422" y="3341787"/>
                  <a:pt x="9894468" y="3331125"/>
                </a:cubicBezTo>
                <a:cubicBezTo>
                  <a:pt x="9837697" y="3343266"/>
                  <a:pt x="9748207" y="3338748"/>
                  <a:pt x="9703741" y="3357170"/>
                </a:cubicBezTo>
                <a:cubicBezTo>
                  <a:pt x="9709264" y="3350136"/>
                  <a:pt x="9685337" y="3344679"/>
                  <a:pt x="9668763" y="3348169"/>
                </a:cubicBezTo>
                <a:cubicBezTo>
                  <a:pt x="9688139" y="3320571"/>
                  <a:pt x="9603232" y="3373038"/>
                  <a:pt x="9588644" y="3354205"/>
                </a:cubicBezTo>
                <a:cubicBezTo>
                  <a:pt x="9587925" y="3371689"/>
                  <a:pt x="9513642" y="3401336"/>
                  <a:pt x="9478680" y="3386990"/>
                </a:cubicBezTo>
                <a:cubicBezTo>
                  <a:pt x="9425416" y="3390492"/>
                  <a:pt x="9387699" y="3404944"/>
                  <a:pt x="9331856" y="3399166"/>
                </a:cubicBezTo>
                <a:cubicBezTo>
                  <a:pt x="9330123" y="3401505"/>
                  <a:pt x="9327283" y="3403463"/>
                  <a:pt x="9323679" y="3405145"/>
                </a:cubicBezTo>
                <a:lnTo>
                  <a:pt x="9311620" y="3409223"/>
                </a:lnTo>
                <a:lnTo>
                  <a:pt x="9309289" y="3408926"/>
                </a:lnTo>
                <a:cubicBezTo>
                  <a:pt x="9300131" y="3408873"/>
                  <a:pt x="9295442" y="3409859"/>
                  <a:pt x="9292731" y="3411301"/>
                </a:cubicBezTo>
                <a:lnTo>
                  <a:pt x="9290814" y="3413412"/>
                </a:lnTo>
                <a:lnTo>
                  <a:pt x="9279990" y="3415541"/>
                </a:lnTo>
                <a:lnTo>
                  <a:pt x="9260104" y="3421077"/>
                </a:lnTo>
                <a:lnTo>
                  <a:pt x="9255034" y="3420853"/>
                </a:lnTo>
                <a:lnTo>
                  <a:pt x="9222941" y="3427242"/>
                </a:lnTo>
                <a:lnTo>
                  <a:pt x="9221858" y="3426731"/>
                </a:lnTo>
                <a:cubicBezTo>
                  <a:pt x="9218700" y="3425733"/>
                  <a:pt x="9214983" y="3425271"/>
                  <a:pt x="9210014" y="3425917"/>
                </a:cubicBezTo>
                <a:cubicBezTo>
                  <a:pt x="9208256" y="3416158"/>
                  <a:pt x="9203342" y="3422957"/>
                  <a:pt x="9188839" y="3425728"/>
                </a:cubicBezTo>
                <a:cubicBezTo>
                  <a:pt x="9182870" y="3411188"/>
                  <a:pt x="9147335" y="3424352"/>
                  <a:pt x="9132080" y="3417886"/>
                </a:cubicBezTo>
                <a:cubicBezTo>
                  <a:pt x="9121557" y="3420249"/>
                  <a:pt x="9110321" y="3422482"/>
                  <a:pt x="9098549" y="3424480"/>
                </a:cubicBezTo>
                <a:lnTo>
                  <a:pt x="9003970" y="3425484"/>
                </a:lnTo>
                <a:lnTo>
                  <a:pt x="8904921" y="3413774"/>
                </a:lnTo>
                <a:cubicBezTo>
                  <a:pt x="8868284" y="3413519"/>
                  <a:pt x="8836559" y="3409171"/>
                  <a:pt x="8805551" y="3412237"/>
                </a:cubicBezTo>
                <a:cubicBezTo>
                  <a:pt x="8792955" y="3408854"/>
                  <a:pt x="8781083" y="3407488"/>
                  <a:pt x="8769572" y="3412551"/>
                </a:cubicBezTo>
                <a:cubicBezTo>
                  <a:pt x="8735382" y="3410862"/>
                  <a:pt x="8727105" y="3403632"/>
                  <a:pt x="8705440" y="3409271"/>
                </a:cubicBezTo>
                <a:cubicBezTo>
                  <a:pt x="8686231" y="3397576"/>
                  <a:pt x="8685094" y="3402040"/>
                  <a:pt x="8676067" y="3405389"/>
                </a:cubicBezTo>
                <a:lnTo>
                  <a:pt x="8674779" y="3405628"/>
                </a:lnTo>
                <a:lnTo>
                  <a:pt x="8672154" y="3403956"/>
                </a:lnTo>
                <a:lnTo>
                  <a:pt x="8666720" y="3403182"/>
                </a:lnTo>
                <a:lnTo>
                  <a:pt x="8651886" y="3403680"/>
                </a:lnTo>
                <a:lnTo>
                  <a:pt x="8646307" y="3404298"/>
                </a:lnTo>
                <a:cubicBezTo>
                  <a:pt x="8642465" y="3404565"/>
                  <a:pt x="8639912" y="3404534"/>
                  <a:pt x="8638145" y="3404287"/>
                </a:cubicBezTo>
                <a:lnTo>
                  <a:pt x="8637941" y="3404149"/>
                </a:lnTo>
                <a:lnTo>
                  <a:pt x="8630296" y="3404406"/>
                </a:lnTo>
                <a:cubicBezTo>
                  <a:pt x="8617394" y="3405155"/>
                  <a:pt x="8604838" y="3406180"/>
                  <a:pt x="8592887" y="3407398"/>
                </a:cubicBezTo>
                <a:cubicBezTo>
                  <a:pt x="8582781" y="3399722"/>
                  <a:pt x="8538622" y="3408789"/>
                  <a:pt x="8543455" y="3394319"/>
                </a:cubicBezTo>
                <a:cubicBezTo>
                  <a:pt x="8527334" y="3395534"/>
                  <a:pt x="8517583" y="3401542"/>
                  <a:pt x="8523012" y="3392051"/>
                </a:cubicBezTo>
                <a:cubicBezTo>
                  <a:pt x="8517705" y="3392178"/>
                  <a:pt x="8514435" y="3391372"/>
                  <a:pt x="8512093" y="3390108"/>
                </a:cubicBezTo>
                <a:lnTo>
                  <a:pt x="8511416" y="3389513"/>
                </a:lnTo>
                <a:lnTo>
                  <a:pt x="8475551" y="3392450"/>
                </a:lnTo>
                <a:lnTo>
                  <a:pt x="8470789" y="3391736"/>
                </a:lnTo>
                <a:lnTo>
                  <a:pt x="8447414" y="3395064"/>
                </a:lnTo>
                <a:lnTo>
                  <a:pt x="8435335" y="3396028"/>
                </a:lnTo>
                <a:lnTo>
                  <a:pt x="8431923" y="3397855"/>
                </a:lnTo>
                <a:cubicBezTo>
                  <a:pt x="8428239" y="3398965"/>
                  <a:pt x="8422959" y="3399444"/>
                  <a:pt x="8414099" y="3398491"/>
                </a:cubicBezTo>
                <a:lnTo>
                  <a:pt x="8412049" y="3397978"/>
                </a:lnTo>
                <a:lnTo>
                  <a:pt x="8397349" y="3400683"/>
                </a:lnTo>
                <a:cubicBezTo>
                  <a:pt x="8392615" y="3401933"/>
                  <a:pt x="8388424" y="3403524"/>
                  <a:pt x="8385030" y="3405585"/>
                </a:cubicBezTo>
                <a:cubicBezTo>
                  <a:pt x="8334977" y="3394568"/>
                  <a:pt x="8287750" y="3404648"/>
                  <a:pt x="8233422" y="3402742"/>
                </a:cubicBezTo>
                <a:cubicBezTo>
                  <a:pt x="8209936" y="3385601"/>
                  <a:pt x="8116056" y="3406588"/>
                  <a:pt x="8102569" y="3423208"/>
                </a:cubicBezTo>
                <a:cubicBezTo>
                  <a:pt x="8102264" y="3408645"/>
                  <a:pt x="8034186" y="3428475"/>
                  <a:pt x="8016625" y="3428989"/>
                </a:cubicBezTo>
                <a:cubicBezTo>
                  <a:pt x="8010771" y="3429161"/>
                  <a:pt x="8010530" y="3427186"/>
                  <a:pt x="8020284" y="3421076"/>
                </a:cubicBezTo>
                <a:cubicBezTo>
                  <a:pt x="8001623" y="3422777"/>
                  <a:pt x="7982361" y="3415208"/>
                  <a:pt x="7992871" y="3409037"/>
                </a:cubicBezTo>
                <a:cubicBezTo>
                  <a:pt x="7936181" y="3422244"/>
                  <a:pt x="7852511" y="3409112"/>
                  <a:pt x="7788452" y="3415110"/>
                </a:cubicBezTo>
                <a:cubicBezTo>
                  <a:pt x="7753529" y="3400598"/>
                  <a:pt x="7772461" y="3414025"/>
                  <a:pt x="7736237" y="3411311"/>
                </a:cubicBezTo>
                <a:cubicBezTo>
                  <a:pt x="7746145" y="3424670"/>
                  <a:pt x="7692261" y="3403816"/>
                  <a:pt x="7690279" y="3418893"/>
                </a:cubicBezTo>
                <a:cubicBezTo>
                  <a:pt x="7683750" y="3417921"/>
                  <a:pt x="7677487" y="3416505"/>
                  <a:pt x="7671219" y="3414970"/>
                </a:cubicBezTo>
                <a:lnTo>
                  <a:pt x="7667928" y="3414173"/>
                </a:lnTo>
                <a:lnTo>
                  <a:pt x="7654774" y="3413595"/>
                </a:lnTo>
                <a:lnTo>
                  <a:pt x="7651067" y="3410171"/>
                </a:lnTo>
                <a:lnTo>
                  <a:pt x="7631267" y="3406963"/>
                </a:lnTo>
                <a:cubicBezTo>
                  <a:pt x="7623851" y="3406267"/>
                  <a:pt x="7615871" y="3406106"/>
                  <a:pt x="7607053" y="3406809"/>
                </a:cubicBezTo>
                <a:cubicBezTo>
                  <a:pt x="7585359" y="3412784"/>
                  <a:pt x="7551579" y="3405461"/>
                  <a:pt x="7521027" y="3405904"/>
                </a:cubicBezTo>
                <a:lnTo>
                  <a:pt x="7506997" y="3407754"/>
                </a:lnTo>
                <a:lnTo>
                  <a:pt x="7461204" y="3404669"/>
                </a:lnTo>
                <a:cubicBezTo>
                  <a:pt x="7448169" y="3404071"/>
                  <a:pt x="7434640" y="3403756"/>
                  <a:pt x="7420396" y="3403975"/>
                </a:cubicBezTo>
                <a:lnTo>
                  <a:pt x="7393955" y="3405447"/>
                </a:lnTo>
                <a:lnTo>
                  <a:pt x="7387024" y="3404227"/>
                </a:lnTo>
                <a:cubicBezTo>
                  <a:pt x="7374952" y="3404363"/>
                  <a:pt x="7358975" y="3408656"/>
                  <a:pt x="7360398" y="3403441"/>
                </a:cubicBezTo>
                <a:lnTo>
                  <a:pt x="7346837" y="3405249"/>
                </a:lnTo>
                <a:lnTo>
                  <a:pt x="7333451" y="3401087"/>
                </a:lnTo>
                <a:cubicBezTo>
                  <a:pt x="7331985" y="3400120"/>
                  <a:pt x="7330882" y="3399091"/>
                  <a:pt x="7330179" y="3398037"/>
                </a:cubicBezTo>
                <a:lnTo>
                  <a:pt x="7311232" y="3399406"/>
                </a:lnTo>
                <a:lnTo>
                  <a:pt x="7295699" y="3396426"/>
                </a:lnTo>
                <a:lnTo>
                  <a:pt x="7282158" y="3398374"/>
                </a:lnTo>
                <a:lnTo>
                  <a:pt x="7276538" y="3397935"/>
                </a:lnTo>
                <a:lnTo>
                  <a:pt x="7262569" y="3396460"/>
                </a:lnTo>
                <a:cubicBezTo>
                  <a:pt x="7255407" y="3395426"/>
                  <a:pt x="7247392" y="3394180"/>
                  <a:pt x="7238468" y="3393183"/>
                </a:cubicBezTo>
                <a:lnTo>
                  <a:pt x="7230949" y="3392727"/>
                </a:lnTo>
                <a:lnTo>
                  <a:pt x="7214580" y="3387715"/>
                </a:lnTo>
                <a:cubicBezTo>
                  <a:pt x="7202670" y="3383926"/>
                  <a:pt x="7193296" y="3381373"/>
                  <a:pt x="7182893" y="3383429"/>
                </a:cubicBezTo>
                <a:cubicBezTo>
                  <a:pt x="7165160" y="3378534"/>
                  <a:pt x="7152772" y="3364815"/>
                  <a:pt x="7127104" y="3368475"/>
                </a:cubicBezTo>
                <a:cubicBezTo>
                  <a:pt x="7134894" y="3362260"/>
                  <a:pt x="7098599" y="3367723"/>
                  <a:pt x="7094311" y="3361339"/>
                </a:cubicBezTo>
                <a:cubicBezTo>
                  <a:pt x="7092331" y="3356198"/>
                  <a:pt x="7080860" y="3356657"/>
                  <a:pt x="7072124" y="3354762"/>
                </a:cubicBezTo>
                <a:cubicBezTo>
                  <a:pt x="7065898" y="3349511"/>
                  <a:pt x="7021942" y="3344717"/>
                  <a:pt x="7006638" y="3345473"/>
                </a:cubicBezTo>
                <a:cubicBezTo>
                  <a:pt x="6963504" y="3350697"/>
                  <a:pt x="6928807" y="3329559"/>
                  <a:pt x="6894320" y="3333192"/>
                </a:cubicBezTo>
                <a:cubicBezTo>
                  <a:pt x="6885290" y="3332697"/>
                  <a:pt x="6877803" y="3331507"/>
                  <a:pt x="6871318" y="3329892"/>
                </a:cubicBezTo>
                <a:lnTo>
                  <a:pt x="6855157" y="3324330"/>
                </a:lnTo>
                <a:cubicBezTo>
                  <a:pt x="6854956" y="3323109"/>
                  <a:pt x="6854755" y="3321887"/>
                  <a:pt x="6854555" y="3320665"/>
                </a:cubicBezTo>
                <a:lnTo>
                  <a:pt x="6842483" y="3318413"/>
                </a:lnTo>
                <a:lnTo>
                  <a:pt x="6840027" y="3317245"/>
                </a:lnTo>
                <a:cubicBezTo>
                  <a:pt x="6835354" y="3315001"/>
                  <a:pt x="6830588" y="3312868"/>
                  <a:pt x="6825185" y="3311114"/>
                </a:cubicBezTo>
                <a:cubicBezTo>
                  <a:pt x="6810331" y="3324866"/>
                  <a:pt x="6776772" y="3298463"/>
                  <a:pt x="6774755" y="3312168"/>
                </a:cubicBezTo>
                <a:cubicBezTo>
                  <a:pt x="6742477" y="3304924"/>
                  <a:pt x="6749024" y="3319870"/>
                  <a:pt x="6728129" y="3301832"/>
                </a:cubicBezTo>
                <a:cubicBezTo>
                  <a:pt x="6661764" y="3299056"/>
                  <a:pt x="6593104" y="3275946"/>
                  <a:pt x="6527587" y="3280829"/>
                </a:cubicBezTo>
                <a:cubicBezTo>
                  <a:pt x="6542935" y="3276465"/>
                  <a:pt x="6531033" y="3266920"/>
                  <a:pt x="6511742" y="3266067"/>
                </a:cubicBezTo>
                <a:cubicBezTo>
                  <a:pt x="6570025" y="3248440"/>
                  <a:pt x="6418649" y="3271458"/>
                  <a:pt x="6434953" y="3253360"/>
                </a:cubicBezTo>
                <a:cubicBezTo>
                  <a:pt x="6407781" y="3267048"/>
                  <a:pt x="6300040" y="3274313"/>
                  <a:pt x="6292331" y="3255322"/>
                </a:cubicBezTo>
                <a:cubicBezTo>
                  <a:pt x="6242057" y="3246469"/>
                  <a:pt x="6188266" y="3249680"/>
                  <a:pt x="6149913" y="3232917"/>
                </a:cubicBezTo>
                <a:cubicBezTo>
                  <a:pt x="6144898" y="3234391"/>
                  <a:pt x="6139526" y="3235322"/>
                  <a:pt x="6133930" y="3235867"/>
                </a:cubicBezTo>
                <a:lnTo>
                  <a:pt x="6117554" y="3236464"/>
                </a:lnTo>
                <a:lnTo>
                  <a:pt x="6116039" y="3235720"/>
                </a:lnTo>
                <a:cubicBezTo>
                  <a:pt x="6108393" y="3233681"/>
                  <a:pt x="6102936" y="3233437"/>
                  <a:pt x="6098459" y="3233988"/>
                </a:cubicBezTo>
                <a:lnTo>
                  <a:pt x="6093630" y="3235240"/>
                </a:lnTo>
                <a:lnTo>
                  <a:pt x="6081261" y="3234563"/>
                </a:lnTo>
                <a:lnTo>
                  <a:pt x="6056067" y="3234608"/>
                </a:lnTo>
                <a:lnTo>
                  <a:pt x="6052129" y="3233324"/>
                </a:lnTo>
                <a:lnTo>
                  <a:pt x="6015338" y="3231378"/>
                </a:lnTo>
                <a:cubicBezTo>
                  <a:pt x="6015291" y="3231165"/>
                  <a:pt x="6015245" y="3230951"/>
                  <a:pt x="6015198" y="3230737"/>
                </a:cubicBezTo>
                <a:cubicBezTo>
                  <a:pt x="6014048" y="3229257"/>
                  <a:pt x="6011617" y="3228081"/>
                  <a:pt x="6006436" y="3227508"/>
                </a:cubicBezTo>
                <a:cubicBezTo>
                  <a:pt x="6019781" y="3219395"/>
                  <a:pt x="6005305" y="3223709"/>
                  <a:pt x="5988851" y="3222735"/>
                </a:cubicBezTo>
                <a:cubicBezTo>
                  <a:pt x="6005907" y="3209918"/>
                  <a:pt x="5955918" y="3212588"/>
                  <a:pt x="5952863" y="3204137"/>
                </a:cubicBezTo>
                <a:cubicBezTo>
                  <a:pt x="5940395" y="3203711"/>
                  <a:pt x="5927517" y="3203028"/>
                  <a:pt x="5914548" y="3202041"/>
                </a:cubicBezTo>
                <a:lnTo>
                  <a:pt x="5907020" y="3201283"/>
                </a:lnTo>
                <a:cubicBezTo>
                  <a:pt x="5906995" y="3201231"/>
                  <a:pt x="5906969" y="3201180"/>
                  <a:pt x="5906944" y="3201129"/>
                </a:cubicBezTo>
                <a:cubicBezTo>
                  <a:pt x="5905471" y="3200668"/>
                  <a:pt x="5903056" y="3200308"/>
                  <a:pt x="5899155" y="3200053"/>
                </a:cubicBezTo>
                <a:lnTo>
                  <a:pt x="5893294" y="3199901"/>
                </a:lnTo>
                <a:lnTo>
                  <a:pt x="5878691" y="3198431"/>
                </a:lnTo>
                <a:lnTo>
                  <a:pt x="5874165" y="3197003"/>
                </a:lnTo>
                <a:lnTo>
                  <a:pt x="5873092" y="3195108"/>
                </a:lnTo>
                <a:lnTo>
                  <a:pt x="5871658" y="3195162"/>
                </a:lnTo>
                <a:cubicBezTo>
                  <a:pt x="5860152" y="3197097"/>
                  <a:pt x="5855231" y="3201097"/>
                  <a:pt x="5846928" y="3187725"/>
                </a:cubicBezTo>
                <a:cubicBezTo>
                  <a:pt x="5821379" y="3190142"/>
                  <a:pt x="5819686" y="3182343"/>
                  <a:pt x="5788468" y="3176316"/>
                </a:cubicBezTo>
                <a:cubicBezTo>
                  <a:pt x="5773119" y="3179521"/>
                  <a:pt x="5762947" y="3176704"/>
                  <a:pt x="5753823" y="3171919"/>
                </a:cubicBezTo>
                <a:cubicBezTo>
                  <a:pt x="5721557" y="3170726"/>
                  <a:pt x="5694983" y="3162549"/>
                  <a:pt x="5660194" y="3157536"/>
                </a:cubicBezTo>
                <a:cubicBezTo>
                  <a:pt x="5619608" y="3159495"/>
                  <a:pt x="5604384" y="3146636"/>
                  <a:pt x="5567188" y="3141325"/>
                </a:cubicBezTo>
                <a:cubicBezTo>
                  <a:pt x="5530345" y="3148235"/>
                  <a:pt x="5543868" y="3129416"/>
                  <a:pt x="5526178" y="3123274"/>
                </a:cubicBezTo>
                <a:lnTo>
                  <a:pt x="5520866" y="3122322"/>
                </a:lnTo>
                <a:lnTo>
                  <a:pt x="5506009" y="3122332"/>
                </a:lnTo>
                <a:lnTo>
                  <a:pt x="5500363" y="3122766"/>
                </a:lnTo>
                <a:cubicBezTo>
                  <a:pt x="5496497" y="3122905"/>
                  <a:pt x="5493953" y="3122792"/>
                  <a:pt x="5492228" y="3122486"/>
                </a:cubicBezTo>
                <a:lnTo>
                  <a:pt x="5492044" y="3122342"/>
                </a:lnTo>
                <a:lnTo>
                  <a:pt x="5484386" y="3122347"/>
                </a:lnTo>
                <a:cubicBezTo>
                  <a:pt x="5471420" y="3122670"/>
                  <a:pt x="5458764" y="3123280"/>
                  <a:pt x="5446679" y="3124105"/>
                </a:cubicBezTo>
                <a:cubicBezTo>
                  <a:pt x="5437659" y="3116107"/>
                  <a:pt x="5392392" y="3123709"/>
                  <a:pt x="5399188" y="3109418"/>
                </a:cubicBezTo>
                <a:cubicBezTo>
                  <a:pt x="5382948" y="3110102"/>
                  <a:pt x="5372407" y="3115781"/>
                  <a:pt x="5379117" y="3106482"/>
                </a:cubicBezTo>
                <a:cubicBezTo>
                  <a:pt x="5373809" y="3106435"/>
                  <a:pt x="5370660" y="3105521"/>
                  <a:pt x="5368499" y="3104181"/>
                </a:cubicBezTo>
                <a:lnTo>
                  <a:pt x="5367902" y="3103566"/>
                </a:lnTo>
                <a:lnTo>
                  <a:pt x="5331747" y="3105319"/>
                </a:lnTo>
                <a:lnTo>
                  <a:pt x="5327095" y="3104450"/>
                </a:lnTo>
                <a:lnTo>
                  <a:pt x="5303337" y="3107003"/>
                </a:lnTo>
                <a:lnTo>
                  <a:pt x="5291164" y="3107570"/>
                </a:lnTo>
                <a:lnTo>
                  <a:pt x="5287515" y="3109282"/>
                </a:lnTo>
                <a:cubicBezTo>
                  <a:pt x="5283689" y="3110269"/>
                  <a:pt x="5278356" y="3110573"/>
                  <a:pt x="5269654" y="3109330"/>
                </a:cubicBezTo>
                <a:lnTo>
                  <a:pt x="5267681" y="3108752"/>
                </a:lnTo>
                <a:lnTo>
                  <a:pt x="5252655" y="3110969"/>
                </a:lnTo>
                <a:cubicBezTo>
                  <a:pt x="5247766" y="3112062"/>
                  <a:pt x="5243369" y="3113511"/>
                  <a:pt x="5239703" y="3115460"/>
                </a:cubicBezTo>
                <a:cubicBezTo>
                  <a:pt x="5191311" y="3102811"/>
                  <a:pt x="5142849" y="3111324"/>
                  <a:pt x="5088947" y="3107634"/>
                </a:cubicBezTo>
                <a:cubicBezTo>
                  <a:pt x="5027989" y="3108214"/>
                  <a:pt x="4985627" y="3110432"/>
                  <a:pt x="4945514" y="3110162"/>
                </a:cubicBezTo>
                <a:cubicBezTo>
                  <a:pt x="4926678" y="3111245"/>
                  <a:pt x="4789238" y="3111826"/>
                  <a:pt x="4800559" y="3106010"/>
                </a:cubicBezTo>
                <a:cubicBezTo>
                  <a:pt x="4742239" y="3117333"/>
                  <a:pt x="4708324" y="3101468"/>
                  <a:pt x="4643642" y="3105351"/>
                </a:cubicBezTo>
                <a:cubicBezTo>
                  <a:pt x="4610808" y="3089712"/>
                  <a:pt x="4627845" y="3103743"/>
                  <a:pt x="4592107" y="3099840"/>
                </a:cubicBezTo>
                <a:cubicBezTo>
                  <a:pt x="4600157" y="3113506"/>
                  <a:pt x="4549287" y="3090911"/>
                  <a:pt x="4545249" y="3105899"/>
                </a:cubicBezTo>
                <a:cubicBezTo>
                  <a:pt x="4538872" y="3104716"/>
                  <a:pt x="4532825" y="3103094"/>
                  <a:pt x="4526782" y="3101355"/>
                </a:cubicBezTo>
                <a:lnTo>
                  <a:pt x="4523614" y="3100453"/>
                </a:lnTo>
                <a:lnTo>
                  <a:pt x="4510579" y="3099442"/>
                </a:lnTo>
                <a:lnTo>
                  <a:pt x="4507348" y="3095901"/>
                </a:lnTo>
                <a:lnTo>
                  <a:pt x="4348949" y="3090220"/>
                </a:lnTo>
                <a:cubicBezTo>
                  <a:pt x="4335046" y="3092487"/>
                  <a:pt x="4290056" y="3092155"/>
                  <a:pt x="4280362" y="3087618"/>
                </a:cubicBezTo>
                <a:cubicBezTo>
                  <a:pt x="4270739" y="3086627"/>
                  <a:pt x="4260237" y="3088220"/>
                  <a:pt x="4254634" y="3083366"/>
                </a:cubicBezTo>
                <a:cubicBezTo>
                  <a:pt x="4233731" y="3080512"/>
                  <a:pt x="4185859" y="3073948"/>
                  <a:pt x="4154942" y="3070490"/>
                </a:cubicBezTo>
                <a:cubicBezTo>
                  <a:pt x="4138280" y="3076599"/>
                  <a:pt x="4112117" y="3064194"/>
                  <a:pt x="4069131" y="3062612"/>
                </a:cubicBezTo>
                <a:cubicBezTo>
                  <a:pt x="4050897" y="3069679"/>
                  <a:pt x="4040160" y="3061449"/>
                  <a:pt x="4005249" y="3070810"/>
                </a:cubicBezTo>
                <a:cubicBezTo>
                  <a:pt x="4003818" y="3069842"/>
                  <a:pt x="4002032" y="3068943"/>
                  <a:pt x="3999945" y="3068139"/>
                </a:cubicBezTo>
                <a:cubicBezTo>
                  <a:pt x="3987818" y="3063468"/>
                  <a:pt x="3968381" y="3062958"/>
                  <a:pt x="3956529" y="3067000"/>
                </a:cubicBezTo>
                <a:cubicBezTo>
                  <a:pt x="3900898" y="3079382"/>
                  <a:pt x="3850463" y="3077929"/>
                  <a:pt x="3803031" y="3079823"/>
                </a:cubicBezTo>
                <a:cubicBezTo>
                  <a:pt x="3749421" y="3080464"/>
                  <a:pt x="3785521" y="3065630"/>
                  <a:pt x="3718229" y="3077134"/>
                </a:cubicBezTo>
                <a:cubicBezTo>
                  <a:pt x="3711244" y="3071611"/>
                  <a:pt x="3702770" y="3071184"/>
                  <a:pt x="3688357" y="3073468"/>
                </a:cubicBezTo>
                <a:cubicBezTo>
                  <a:pt x="3662326" y="3073378"/>
                  <a:pt x="3664937" y="3059899"/>
                  <a:pt x="3638298" y="3067494"/>
                </a:cubicBezTo>
                <a:cubicBezTo>
                  <a:pt x="3643333" y="3060328"/>
                  <a:pt x="3589079" y="3063658"/>
                  <a:pt x="3601443" y="3056355"/>
                </a:cubicBezTo>
                <a:cubicBezTo>
                  <a:pt x="3584797" y="3049384"/>
                  <a:pt x="3575923" y="3060108"/>
                  <a:pt x="3559361" y="3054005"/>
                </a:cubicBezTo>
                <a:cubicBezTo>
                  <a:pt x="3540444" y="3052269"/>
                  <a:pt x="3569896" y="3061996"/>
                  <a:pt x="3548859" y="3062094"/>
                </a:cubicBezTo>
                <a:cubicBezTo>
                  <a:pt x="3523419" y="3060901"/>
                  <a:pt x="3522848" y="3074222"/>
                  <a:pt x="3504082" y="3056779"/>
                </a:cubicBezTo>
                <a:lnTo>
                  <a:pt x="3436234" y="3047769"/>
                </a:lnTo>
                <a:cubicBezTo>
                  <a:pt x="3420764" y="3051629"/>
                  <a:pt x="3408644" y="3049227"/>
                  <a:pt x="3396914" y="3044803"/>
                </a:cubicBezTo>
                <a:cubicBezTo>
                  <a:pt x="3361398" y="3044955"/>
                  <a:pt x="3329425" y="3037856"/>
                  <a:pt x="3289720" y="3034278"/>
                </a:cubicBezTo>
                <a:cubicBezTo>
                  <a:pt x="3246348" y="3037943"/>
                  <a:pt x="3224942" y="3025667"/>
                  <a:pt x="3182509" y="3021890"/>
                </a:cubicBezTo>
                <a:cubicBezTo>
                  <a:pt x="3139731" y="3031583"/>
                  <a:pt x="3155749" y="3004773"/>
                  <a:pt x="3119879" y="3004134"/>
                </a:cubicBezTo>
                <a:cubicBezTo>
                  <a:pt x="3060941" y="3012153"/>
                  <a:pt x="3121880" y="2995117"/>
                  <a:pt x="3031656" y="2995077"/>
                </a:cubicBezTo>
                <a:cubicBezTo>
                  <a:pt x="3026453" y="2996603"/>
                  <a:pt x="3015685" y="2994367"/>
                  <a:pt x="3017018" y="2992034"/>
                </a:cubicBezTo>
                <a:cubicBezTo>
                  <a:pt x="2997245" y="2992118"/>
                  <a:pt x="2941342" y="2976346"/>
                  <a:pt x="2913012" y="2978042"/>
                </a:cubicBezTo>
                <a:cubicBezTo>
                  <a:pt x="2858481" y="2969139"/>
                  <a:pt x="2831094" y="2979433"/>
                  <a:pt x="2791382" y="2975899"/>
                </a:cubicBezTo>
                <a:cubicBezTo>
                  <a:pt x="2745836" y="2966063"/>
                  <a:pt x="2719288" y="2957529"/>
                  <a:pt x="2639738" y="2936567"/>
                </a:cubicBezTo>
                <a:lnTo>
                  <a:pt x="2369741" y="2876435"/>
                </a:lnTo>
                <a:cubicBezTo>
                  <a:pt x="2269614" y="2832081"/>
                  <a:pt x="2140023" y="2856176"/>
                  <a:pt x="2078755" y="2852909"/>
                </a:cubicBezTo>
                <a:cubicBezTo>
                  <a:pt x="2053362" y="2866100"/>
                  <a:pt x="2032778" y="2851474"/>
                  <a:pt x="2002128" y="2856835"/>
                </a:cubicBezTo>
                <a:cubicBezTo>
                  <a:pt x="1933939" y="2859736"/>
                  <a:pt x="1866254" y="2874726"/>
                  <a:pt x="1777746" y="2864566"/>
                </a:cubicBezTo>
                <a:cubicBezTo>
                  <a:pt x="1737851" y="2905864"/>
                  <a:pt x="1634115" y="2880970"/>
                  <a:pt x="1549425" y="2904556"/>
                </a:cubicBezTo>
                <a:cubicBezTo>
                  <a:pt x="1500265" y="2909373"/>
                  <a:pt x="1423030" y="2888862"/>
                  <a:pt x="1405992" y="2911144"/>
                </a:cubicBezTo>
                <a:cubicBezTo>
                  <a:pt x="1383494" y="2897507"/>
                  <a:pt x="1362438" y="2919536"/>
                  <a:pt x="1337848" y="2921491"/>
                </a:cubicBezTo>
                <a:cubicBezTo>
                  <a:pt x="1318218" y="2912820"/>
                  <a:pt x="1308478" y="2920319"/>
                  <a:pt x="1290645" y="2921985"/>
                </a:cubicBezTo>
                <a:cubicBezTo>
                  <a:pt x="1282569" y="2916637"/>
                  <a:pt x="1267476" y="2916916"/>
                  <a:pt x="1262341" y="2923190"/>
                </a:cubicBezTo>
                <a:cubicBezTo>
                  <a:pt x="1269627" y="2937654"/>
                  <a:pt x="1217209" y="2930439"/>
                  <a:pt x="1213314" y="2940415"/>
                </a:cubicBezTo>
                <a:cubicBezTo>
                  <a:pt x="1182890" y="2942495"/>
                  <a:pt x="1050782" y="2929830"/>
                  <a:pt x="1028405" y="2945799"/>
                </a:cubicBezTo>
                <a:cubicBezTo>
                  <a:pt x="966896" y="2953381"/>
                  <a:pt x="877997" y="2927977"/>
                  <a:pt x="851857" y="2928423"/>
                </a:cubicBezTo>
                <a:cubicBezTo>
                  <a:pt x="825919" y="2899251"/>
                  <a:pt x="699677" y="2976135"/>
                  <a:pt x="588681" y="2977769"/>
                </a:cubicBezTo>
                <a:cubicBezTo>
                  <a:pt x="573724" y="2974953"/>
                  <a:pt x="565729" y="2974991"/>
                  <a:pt x="561717" y="2981641"/>
                </a:cubicBezTo>
                <a:cubicBezTo>
                  <a:pt x="532860" y="2985482"/>
                  <a:pt x="475932" y="2991762"/>
                  <a:pt x="415541" y="3000819"/>
                </a:cubicBezTo>
                <a:cubicBezTo>
                  <a:pt x="370154" y="3008289"/>
                  <a:pt x="146634" y="3001788"/>
                  <a:pt x="86183" y="3009699"/>
                </a:cubicBezTo>
                <a:lnTo>
                  <a:pt x="0" y="3044978"/>
                </a:lnTo>
                <a:close/>
              </a:path>
            </a:pathLst>
          </a:custGeom>
          <a:noFill/>
          <a:extLst>
            <a:ext uri="{909E8E84-426E-40DD-AFC4-6F175D3DCCD1}">
              <a14:hiddenFill xmlns:a14="http://schemas.microsoft.com/office/drawing/2010/main">
                <a:solidFill>
                  <a:srgbClr val="FFFFFF"/>
                </a:solidFill>
              </a14:hiddenFill>
            </a:ext>
          </a:extLst>
        </p:spPr>
      </p:pic>
      <p:graphicFrame>
        <p:nvGraphicFramePr>
          <p:cNvPr id="35" name="Content Placeholder 2">
            <a:extLst>
              <a:ext uri="{FF2B5EF4-FFF2-40B4-BE49-F238E27FC236}">
                <a16:creationId xmlns:a16="http://schemas.microsoft.com/office/drawing/2014/main" id="{D053E284-B774-4721-B454-7033E9034EE7}"/>
              </a:ext>
            </a:extLst>
          </p:cNvPr>
          <p:cNvGraphicFramePr>
            <a:graphicFrameLocks noGrp="1"/>
          </p:cNvGraphicFramePr>
          <p:nvPr>
            <p:ph idx="1"/>
          </p:nvPr>
        </p:nvGraphicFramePr>
        <p:xfrm>
          <a:off x="4157750" y="3428999"/>
          <a:ext cx="7854141" cy="31540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81999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Prioritizing Cybersecurity as a Business Decision </a:t>
            </a:r>
          </a:p>
        </p:txBody>
      </p:sp>
      <p:sp>
        <p:nvSpPr>
          <p:cNvPr id="3" name="Content Placeholder 2"/>
          <p:cNvSpPr>
            <a:spLocks noGrp="1"/>
          </p:cNvSpPr>
          <p:nvPr>
            <p:ph idx="1"/>
          </p:nvPr>
        </p:nvSpPr>
        <p:spPr/>
        <p:txBody>
          <a:bodyPr/>
          <a:lstStyle/>
          <a:p>
            <a:endParaRPr lang="en-US"/>
          </a:p>
        </p:txBody>
      </p:sp>
      <p:pic>
        <p:nvPicPr>
          <p:cNvPr id="1028" name="Picture 4" descr="Changing the Game: Business Rules Grow Up into Business Decisions &amp;gt; Business  Analyst Community &amp;amp; Resources | Modern Analyst">
            <a:extLst>
              <a:ext uri="{FF2B5EF4-FFF2-40B4-BE49-F238E27FC236}">
                <a16:creationId xmlns:a16="http://schemas.microsoft.com/office/drawing/2014/main" id="{AFAAE460-753C-5144-8A48-8CFB170D2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0818" y="1034746"/>
            <a:ext cx="5560482" cy="4690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267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D367D-3930-DC47-A856-1D7FA12BDD10}"/>
              </a:ext>
            </a:extLst>
          </p:cNvPr>
          <p:cNvSpPr>
            <a:spLocks noGrp="1"/>
          </p:cNvSpPr>
          <p:nvPr>
            <p:ph type="title"/>
          </p:nvPr>
        </p:nvSpPr>
        <p:spPr/>
        <p:txBody>
          <a:bodyPr/>
          <a:lstStyle/>
          <a:p>
            <a:r>
              <a:rPr lang="en-US" dirty="0"/>
              <a:t>Strengthening Resilience Polices and Processes </a:t>
            </a:r>
          </a:p>
        </p:txBody>
      </p:sp>
      <p:graphicFrame>
        <p:nvGraphicFramePr>
          <p:cNvPr id="4" name="Content Placeholder 3">
            <a:extLst>
              <a:ext uri="{FF2B5EF4-FFF2-40B4-BE49-F238E27FC236}">
                <a16:creationId xmlns:a16="http://schemas.microsoft.com/office/drawing/2014/main" id="{09F8B759-829E-ED43-A803-0F18A2D3897A}"/>
              </a:ext>
            </a:extLst>
          </p:cNvPr>
          <p:cNvGraphicFramePr>
            <a:graphicFrameLocks noGrp="1"/>
          </p:cNvGraphicFramePr>
          <p:nvPr>
            <p:ph idx="1"/>
            <p:extLst>
              <p:ext uri="{D42A27DB-BD31-4B8C-83A1-F6EECF244321}">
                <p14:modId xmlns:p14="http://schemas.microsoft.com/office/powerpoint/2010/main" val="1872893326"/>
              </p:ext>
            </p:extLst>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descr="Address Book with solid fill">
            <a:extLst>
              <a:ext uri="{FF2B5EF4-FFF2-40B4-BE49-F238E27FC236}">
                <a16:creationId xmlns:a16="http://schemas.microsoft.com/office/drawing/2014/main" id="{3C54C4FC-0666-E044-84CA-107D213A30D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13200" y="1244600"/>
            <a:ext cx="914400" cy="914400"/>
          </a:xfrm>
          <a:prstGeom prst="rect">
            <a:avLst/>
          </a:prstGeom>
        </p:spPr>
      </p:pic>
      <p:pic>
        <p:nvPicPr>
          <p:cNvPr id="8" name="Graphic 7" descr="Key with solid fill">
            <a:extLst>
              <a:ext uri="{FF2B5EF4-FFF2-40B4-BE49-F238E27FC236}">
                <a16:creationId xmlns:a16="http://schemas.microsoft.com/office/drawing/2014/main" id="{27BCF165-8339-0B4C-AB21-06E9EEFAE6F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70400" y="2374900"/>
            <a:ext cx="914400" cy="914400"/>
          </a:xfrm>
          <a:prstGeom prst="rect">
            <a:avLst/>
          </a:prstGeom>
        </p:spPr>
      </p:pic>
      <p:pic>
        <p:nvPicPr>
          <p:cNvPr id="10" name="Graphic 9" descr="Circles with arrows with solid fill">
            <a:extLst>
              <a:ext uri="{FF2B5EF4-FFF2-40B4-BE49-F238E27FC236}">
                <a16:creationId xmlns:a16="http://schemas.microsoft.com/office/drawing/2014/main" id="{4F0AB035-459D-4446-9D43-ADF6BCFA81C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470400" y="3568701"/>
            <a:ext cx="914400" cy="914400"/>
          </a:xfrm>
          <a:prstGeom prst="rect">
            <a:avLst/>
          </a:prstGeom>
        </p:spPr>
      </p:pic>
      <p:pic>
        <p:nvPicPr>
          <p:cNvPr id="12" name="Graphic 11" descr="Programmer female with solid fill">
            <a:extLst>
              <a:ext uri="{FF2B5EF4-FFF2-40B4-BE49-F238E27FC236}">
                <a16:creationId xmlns:a16="http://schemas.microsoft.com/office/drawing/2014/main" id="{CB0F9A89-8F42-2949-AE86-9B11E21224A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962400" y="4673600"/>
            <a:ext cx="914400" cy="914400"/>
          </a:xfrm>
          <a:prstGeom prst="rect">
            <a:avLst/>
          </a:prstGeom>
        </p:spPr>
      </p:pic>
    </p:spTree>
    <p:extLst>
      <p:ext uri="{BB962C8B-B14F-4D97-AF65-F5344CB8AC3E}">
        <p14:creationId xmlns:p14="http://schemas.microsoft.com/office/powerpoint/2010/main" val="1665164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op 6 Best Recruiting Tools For Small Businesses 2021 - Finance Blog">
            <a:extLst>
              <a:ext uri="{FF2B5EF4-FFF2-40B4-BE49-F238E27FC236}">
                <a16:creationId xmlns:a16="http://schemas.microsoft.com/office/drawing/2014/main" id="{59CB9A4D-71D8-F840-A509-D8FEEF36EBD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4449"/>
          <a:stretch/>
        </p:blipFill>
        <p:spPr bwMode="auto">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308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87209"/>
          <a:stretch/>
        </p:blipFill>
        <p:spPr>
          <a:xfrm>
            <a:off x="0" y="5751871"/>
            <a:ext cx="12192000" cy="1106129"/>
          </a:xfrm>
          <a:prstGeom prst="rect">
            <a:avLst/>
          </a:prstGeom>
        </p:spPr>
      </p:pic>
      <p:sp>
        <p:nvSpPr>
          <p:cNvPr id="8" name="TextBox 7"/>
          <p:cNvSpPr txBox="1"/>
          <p:nvPr/>
        </p:nvSpPr>
        <p:spPr>
          <a:xfrm>
            <a:off x="-39018" y="2627258"/>
            <a:ext cx="3464144" cy="584775"/>
          </a:xfrm>
          <a:prstGeom prst="rect">
            <a:avLst/>
          </a:prstGeom>
          <a:noFill/>
        </p:spPr>
        <p:txBody>
          <a:bodyPr wrap="square" rtlCol="0">
            <a:spAutoFit/>
          </a:bodyPr>
          <a:lstStyle/>
          <a:p>
            <a:r>
              <a:rPr lang="en-US" sz="1600" b="1" dirty="0">
                <a:solidFill>
                  <a:srgbClr val="FF0000"/>
                </a:solidFill>
              </a:rPr>
              <a:t>Contact: </a:t>
            </a:r>
          </a:p>
          <a:p>
            <a:r>
              <a:rPr lang="en-US" sz="1600" b="1" dirty="0">
                <a:solidFill>
                  <a:srgbClr val="FF0000"/>
                </a:solidFill>
              </a:rPr>
              <a:t>Shakera.Rolle@cablebahamas.com</a:t>
            </a:r>
          </a:p>
        </p:txBody>
      </p:sp>
      <p:grpSp>
        <p:nvGrpSpPr>
          <p:cNvPr id="14" name="Group 13"/>
          <p:cNvGrpSpPr/>
          <p:nvPr/>
        </p:nvGrpSpPr>
        <p:grpSpPr>
          <a:xfrm>
            <a:off x="4586746" y="692209"/>
            <a:ext cx="7019664" cy="4859232"/>
            <a:chOff x="4586746" y="692209"/>
            <a:chExt cx="7019664" cy="4859232"/>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81505" r="86862" b="8818"/>
            <a:stretch/>
          </p:blipFill>
          <p:spPr>
            <a:xfrm>
              <a:off x="9804174" y="945309"/>
              <a:ext cx="1535231" cy="110639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7168" y="2274644"/>
              <a:ext cx="2069242" cy="1545188"/>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31234" t="81505" r="58132" b="8818"/>
            <a:stretch/>
          </p:blipFill>
          <p:spPr>
            <a:xfrm>
              <a:off x="9804174" y="4179676"/>
              <a:ext cx="1535231" cy="1371765"/>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67404" r="58638" b="21700"/>
            <a:stretch/>
          </p:blipFill>
          <p:spPr>
            <a:xfrm>
              <a:off x="4586746" y="692209"/>
              <a:ext cx="4055808" cy="14352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4729" t="199" r="58690" b="83284"/>
            <a:stretch/>
          </p:blipFill>
          <p:spPr>
            <a:xfrm>
              <a:off x="5167269" y="3182499"/>
              <a:ext cx="2894762" cy="12746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extLst>
      <p:ext uri="{BB962C8B-B14F-4D97-AF65-F5344CB8AC3E}">
        <p14:creationId xmlns:p14="http://schemas.microsoft.com/office/powerpoint/2010/main" val="3330160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9192B-FB35-4A4A-BA5B-C4DBE26704D5}"/>
              </a:ext>
            </a:extLst>
          </p:cNvPr>
          <p:cNvSpPr>
            <a:spLocks noGrp="1"/>
          </p:cNvSpPr>
          <p:nvPr>
            <p:ph type="title"/>
          </p:nvPr>
        </p:nvSpPr>
        <p:spPr/>
        <p:txBody>
          <a:bodyPr>
            <a:normAutofit/>
          </a:bodyPr>
          <a:lstStyle/>
          <a:p>
            <a:r>
              <a:rPr lang="en-US" sz="6000" b="1" dirty="0"/>
              <a:t>Shakera Rolle</a:t>
            </a:r>
            <a:br>
              <a:rPr lang="en-US" sz="6000" b="1" dirty="0"/>
            </a:br>
            <a:r>
              <a:rPr lang="en-US" sz="1800" b="1" dirty="0"/>
              <a:t>IT Security &amp; Compliance Manager, CBL</a:t>
            </a:r>
            <a:endParaRPr lang="en-US" sz="6000" b="1" dirty="0"/>
          </a:p>
        </p:txBody>
      </p:sp>
      <p:sp>
        <p:nvSpPr>
          <p:cNvPr id="3" name="Content Placeholder 2">
            <a:extLst>
              <a:ext uri="{FF2B5EF4-FFF2-40B4-BE49-F238E27FC236}">
                <a16:creationId xmlns:a16="http://schemas.microsoft.com/office/drawing/2014/main" id="{6A9FBE4F-E27A-FC43-8920-88DE6DB4DFC9}"/>
              </a:ext>
            </a:extLst>
          </p:cNvPr>
          <p:cNvSpPr>
            <a:spLocks noGrp="1"/>
          </p:cNvSpPr>
          <p:nvPr>
            <p:ph idx="1"/>
          </p:nvPr>
        </p:nvSpPr>
        <p:spPr>
          <a:xfrm>
            <a:off x="3571544" y="959823"/>
            <a:ext cx="7315200" cy="5120640"/>
          </a:xfrm>
        </p:spPr>
        <p:txBody>
          <a:bodyPr/>
          <a:lstStyle/>
          <a:p>
            <a:r>
              <a:rPr lang="en-US" dirty="0"/>
              <a:t>13+ Years in Cybersecurity </a:t>
            </a:r>
          </a:p>
          <a:p>
            <a:r>
              <a:rPr lang="en-US" dirty="0"/>
              <a:t>M.B.A., CISSP, CISM, CISA, CRISC</a:t>
            </a:r>
          </a:p>
          <a:p>
            <a:r>
              <a:rPr lang="en-US" dirty="0"/>
              <a:t>Love volleyball, carbs &amp; working out </a:t>
            </a:r>
          </a:p>
          <a:p>
            <a:r>
              <a:rPr lang="en-US" dirty="0"/>
              <a:t>I have a beautiful and brilliant daughter</a:t>
            </a:r>
          </a:p>
          <a:p>
            <a:r>
              <a:rPr lang="en-US" dirty="0"/>
              <a:t>I am a proud Rotarian, and member of the illustrious Delta Sigma Theta Sorority Inc. </a:t>
            </a:r>
          </a:p>
          <a:p>
            <a:endParaRPr lang="en-US" dirty="0"/>
          </a:p>
        </p:txBody>
      </p:sp>
      <p:pic>
        <p:nvPicPr>
          <p:cNvPr id="4" name="Picture 3">
            <a:extLst>
              <a:ext uri="{FF2B5EF4-FFF2-40B4-BE49-F238E27FC236}">
                <a16:creationId xmlns:a16="http://schemas.microsoft.com/office/drawing/2014/main" id="{BE5F3124-A57D-0745-A9A5-2FA26D64FD8D}"/>
              </a:ext>
            </a:extLst>
          </p:cNvPr>
          <p:cNvPicPr>
            <a:picLocks noChangeAspect="1"/>
          </p:cNvPicPr>
          <p:nvPr/>
        </p:nvPicPr>
        <p:blipFill>
          <a:blip r:embed="rId2"/>
          <a:stretch>
            <a:fillRect/>
          </a:stretch>
        </p:blipFill>
        <p:spPr>
          <a:xfrm>
            <a:off x="8140700" y="916652"/>
            <a:ext cx="2555544" cy="250777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937525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3AEE6-8160-6744-8779-437DBA007021}"/>
              </a:ext>
            </a:extLst>
          </p:cNvPr>
          <p:cNvSpPr>
            <a:spLocks noGrp="1"/>
          </p:cNvSpPr>
          <p:nvPr>
            <p:ph type="title"/>
          </p:nvPr>
        </p:nvSpPr>
        <p:spPr>
          <a:xfrm>
            <a:off x="0" y="1300164"/>
            <a:ext cx="4500561" cy="5759450"/>
          </a:xfrm>
        </p:spPr>
        <p:txBody>
          <a:bodyPr anchor="t">
            <a:normAutofit/>
          </a:bodyPr>
          <a:lstStyle/>
          <a:p>
            <a:r>
              <a:rPr lang="en-US" sz="8000" dirty="0"/>
              <a:t>Agenda</a:t>
            </a:r>
          </a:p>
        </p:txBody>
      </p:sp>
      <p:graphicFrame>
        <p:nvGraphicFramePr>
          <p:cNvPr id="5" name="Content Placeholder 2">
            <a:extLst>
              <a:ext uri="{FF2B5EF4-FFF2-40B4-BE49-F238E27FC236}">
                <a16:creationId xmlns:a16="http://schemas.microsoft.com/office/drawing/2014/main" id="{099E5A7B-A526-46EE-A420-EFBE27273527}"/>
              </a:ext>
            </a:extLst>
          </p:cNvPr>
          <p:cNvGraphicFramePr>
            <a:graphicFrameLocks noGrp="1"/>
          </p:cNvGraphicFramePr>
          <p:nvPr>
            <p:ph idx="1"/>
            <p:extLst>
              <p:ext uri="{D42A27DB-BD31-4B8C-83A1-F6EECF244321}">
                <p14:modId xmlns:p14="http://schemas.microsoft.com/office/powerpoint/2010/main" val="97442663"/>
              </p:ext>
            </p:extLst>
          </p:nvPr>
        </p:nvGraphicFramePr>
        <p:xfrm>
          <a:off x="5232400" y="540000"/>
          <a:ext cx="6408738"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9745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59273-68E4-9043-9785-642FB8017F00}"/>
              </a:ext>
            </a:extLst>
          </p:cNvPr>
          <p:cNvSpPr>
            <a:spLocks noGrp="1"/>
          </p:cNvSpPr>
          <p:nvPr>
            <p:ph type="title"/>
          </p:nvPr>
        </p:nvSpPr>
        <p:spPr/>
        <p:txBody>
          <a:bodyPr/>
          <a:lstStyle/>
          <a:p>
            <a:r>
              <a:rPr lang="en-US" dirty="0"/>
              <a:t>Cybersecurity </a:t>
            </a:r>
            <a:br>
              <a:rPr lang="en-US" dirty="0"/>
            </a:br>
            <a:r>
              <a:rPr lang="en-US" dirty="0"/>
              <a:t>Statistics</a:t>
            </a:r>
          </a:p>
        </p:txBody>
      </p:sp>
      <p:sp>
        <p:nvSpPr>
          <p:cNvPr id="3" name="Content Placeholder 2">
            <a:extLst>
              <a:ext uri="{FF2B5EF4-FFF2-40B4-BE49-F238E27FC236}">
                <a16:creationId xmlns:a16="http://schemas.microsoft.com/office/drawing/2014/main" id="{D5FC6EED-9794-EC46-A8E9-41DAF1ECED2E}"/>
              </a:ext>
            </a:extLst>
          </p:cNvPr>
          <p:cNvSpPr>
            <a:spLocks noGrp="1"/>
          </p:cNvSpPr>
          <p:nvPr>
            <p:ph idx="1"/>
          </p:nvPr>
        </p:nvSpPr>
        <p:spPr/>
        <p:txBody>
          <a:bodyPr>
            <a:normAutofit lnSpcReduction="10000"/>
          </a:bodyPr>
          <a:lstStyle/>
          <a:p>
            <a:r>
              <a:rPr lang="en-US" dirty="0"/>
              <a:t>According to Embroker, “Cybercrime will cost companies worldwide an estimated </a:t>
            </a:r>
            <a:r>
              <a:rPr lang="en-US" u="sng" dirty="0">
                <a:hlinkClick r:id="rId2"/>
              </a:rPr>
              <a:t>$10.5 trillion</a:t>
            </a:r>
            <a:r>
              <a:rPr lang="en-US" dirty="0"/>
              <a:t> annually by 2025, up from $3 trillion in 2015.” </a:t>
            </a:r>
          </a:p>
          <a:p>
            <a:r>
              <a:rPr lang="en-US" dirty="0"/>
              <a:t>According to Check Point Research, cyberattacks increased 50% year-over-year, with each organization facing 925 cyberattacks per week globally. As per the statistics, businesses witnessed 50% more attacks per week in 2021 compared to 2020.</a:t>
            </a:r>
          </a:p>
          <a:p>
            <a:r>
              <a:rPr lang="en-US" dirty="0"/>
              <a:t>According to the </a:t>
            </a:r>
            <a:r>
              <a:rPr lang="en-US" dirty="0" err="1"/>
              <a:t>Ponemon</a:t>
            </a:r>
            <a:r>
              <a:rPr lang="en-US" dirty="0"/>
              <a:t> Institute and IBM’s </a:t>
            </a:r>
            <a:r>
              <a:rPr lang="en-US" dirty="0">
                <a:hlinkClick r:id="rId3"/>
              </a:rPr>
              <a:t>Cost of a Data Breach Report 2021</a:t>
            </a:r>
            <a:r>
              <a:rPr lang="en-US" dirty="0"/>
              <a:t>, the average total cost of a data breach increased from $3.86 million to $4.24 million in 2021. The report indicates a 10% year-over-year increase in average total cost, which is the highest ever recorded in the 17-year history of the report. </a:t>
            </a:r>
          </a:p>
          <a:p>
            <a:r>
              <a:rPr lang="en-US" dirty="0"/>
              <a:t>In 2021, around </a:t>
            </a:r>
            <a:r>
              <a:rPr lang="en-US" dirty="0">
                <a:hlinkClick r:id="rId4"/>
              </a:rPr>
              <a:t>300,000</a:t>
            </a:r>
            <a:r>
              <a:rPr lang="en-US" dirty="0"/>
              <a:t> new pieces of malware are created daily to target individuals and organizations. </a:t>
            </a:r>
          </a:p>
          <a:p>
            <a:r>
              <a:rPr lang="en-US" dirty="0"/>
              <a:t> According to </a:t>
            </a:r>
            <a:r>
              <a:rPr lang="en-US" dirty="0">
                <a:hlinkClick r:id="rId5"/>
              </a:rPr>
              <a:t>CISCO</a:t>
            </a:r>
            <a:r>
              <a:rPr lang="en-US" dirty="0"/>
              <a:t>’s 2021 Cybersecurity Threat Trends report, about 90% of data breaches occur due to phishing. </a:t>
            </a:r>
          </a:p>
        </p:txBody>
      </p:sp>
    </p:spTree>
    <p:extLst>
      <p:ext uri="{BB962C8B-B14F-4D97-AF65-F5344CB8AC3E}">
        <p14:creationId xmlns:p14="http://schemas.microsoft.com/office/powerpoint/2010/main" val="2590121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EA992460-7FA3-40FE-A958-BCD1981B9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ADF57D5B-380D-48E9-8DAD-DD500FE80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1B49EE5-64DA-F049-9D62-683C45F795F2}"/>
              </a:ext>
            </a:extLst>
          </p:cNvPr>
          <p:cNvSpPr>
            <a:spLocks noGrp="1"/>
          </p:cNvSpPr>
          <p:nvPr>
            <p:ph type="title"/>
          </p:nvPr>
        </p:nvSpPr>
        <p:spPr>
          <a:xfrm>
            <a:off x="321733" y="1123837"/>
            <a:ext cx="3983632" cy="1255469"/>
          </a:xfrm>
        </p:spPr>
        <p:txBody>
          <a:bodyPr vert="horz" lIns="91440" tIns="45720" rIns="91440" bIns="45720" rtlCol="0">
            <a:normAutofit/>
          </a:bodyPr>
          <a:lstStyle/>
          <a:p>
            <a:r>
              <a:rPr lang="en-US" sz="2500" dirty="0"/>
              <a:t>Cyber Risk Trends and Concerns:</a:t>
            </a:r>
            <a:br>
              <a:rPr lang="en-US" sz="2500" dirty="0"/>
            </a:br>
            <a:r>
              <a:rPr lang="en-US" sz="2500" dirty="0"/>
              <a:t>Remote &amp; Hybrid Workplace</a:t>
            </a:r>
          </a:p>
        </p:txBody>
      </p:sp>
      <p:sp>
        <p:nvSpPr>
          <p:cNvPr id="1036" name="Content Placeholder 1035">
            <a:extLst>
              <a:ext uri="{FF2B5EF4-FFF2-40B4-BE49-F238E27FC236}">
                <a16:creationId xmlns:a16="http://schemas.microsoft.com/office/drawing/2014/main" id="{74C23E0A-B8AB-42E9-B2F9-16D40B5B7A60}"/>
              </a:ext>
            </a:extLst>
          </p:cNvPr>
          <p:cNvSpPr>
            <a:spLocks noGrp="1"/>
          </p:cNvSpPr>
          <p:nvPr>
            <p:ph idx="1"/>
          </p:nvPr>
        </p:nvSpPr>
        <p:spPr>
          <a:xfrm>
            <a:off x="321731" y="2510395"/>
            <a:ext cx="3983633" cy="3274586"/>
          </a:xfrm>
        </p:spPr>
        <p:txBody>
          <a:bodyPr anchor="t">
            <a:normAutofit/>
          </a:bodyPr>
          <a:lstStyle/>
          <a:p>
            <a:pPr marL="0" indent="0">
              <a:buNone/>
            </a:pPr>
            <a:r>
              <a:rPr lang="en-US" sz="1800" dirty="0">
                <a:solidFill>
                  <a:srgbClr val="FFC000"/>
                </a:solidFill>
              </a:rPr>
              <a:t>Concerns: </a:t>
            </a:r>
          </a:p>
          <a:p>
            <a:pPr>
              <a:buClr>
                <a:schemeClr val="bg1"/>
              </a:buClr>
            </a:pPr>
            <a:r>
              <a:rPr lang="en-US" sz="1800" dirty="0">
                <a:solidFill>
                  <a:srgbClr val="FFFFFF"/>
                </a:solidFill>
              </a:rPr>
              <a:t>Access to corporate resources over unsafe Wi-Fi networks</a:t>
            </a:r>
          </a:p>
          <a:p>
            <a:pPr>
              <a:buClr>
                <a:schemeClr val="bg1"/>
              </a:buClr>
            </a:pPr>
            <a:r>
              <a:rPr lang="en-US" sz="1800" dirty="0">
                <a:solidFill>
                  <a:srgbClr val="FFFFFF"/>
                </a:solidFill>
              </a:rPr>
              <a:t>Use of personal devices </a:t>
            </a:r>
          </a:p>
          <a:p>
            <a:pPr>
              <a:buClr>
                <a:schemeClr val="bg1"/>
              </a:buClr>
            </a:pPr>
            <a:r>
              <a:rPr lang="en-US" sz="1800" dirty="0">
                <a:solidFill>
                  <a:srgbClr val="FFFFFF"/>
                </a:solidFill>
              </a:rPr>
              <a:t>Lack of physical security </a:t>
            </a:r>
          </a:p>
          <a:p>
            <a:pPr marL="0" indent="0">
              <a:buNone/>
            </a:pPr>
            <a:endParaRPr lang="en-US" sz="1800" dirty="0">
              <a:solidFill>
                <a:srgbClr val="FFFFFF"/>
              </a:solidFill>
            </a:endParaRPr>
          </a:p>
        </p:txBody>
      </p:sp>
      <p:sp>
        <p:nvSpPr>
          <p:cNvPr id="83" name="Rectangle 82">
            <a:extLst>
              <a:ext uri="{FF2B5EF4-FFF2-40B4-BE49-F238E27FC236}">
                <a16:creationId xmlns:a16="http://schemas.microsoft.com/office/drawing/2014/main" id="{065CC8E5-7727-4F29-A17D-114AF339F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08840" y="758952"/>
            <a:ext cx="2079069" cy="2344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How to Work From Home: 24 Tips From People Who Do It Successfully">
            <a:extLst>
              <a:ext uri="{FF2B5EF4-FFF2-40B4-BE49-F238E27FC236}">
                <a16:creationId xmlns:a16="http://schemas.microsoft.com/office/drawing/2014/main" id="{8E9B8669-111A-E341-AE50-759F24F3FC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8316" b="-4"/>
          <a:stretch/>
        </p:blipFill>
        <p:spPr bwMode="auto">
          <a:xfrm>
            <a:off x="5137461" y="4080918"/>
            <a:ext cx="2157388" cy="2008993"/>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84">
            <a:extLst>
              <a:ext uri="{FF2B5EF4-FFF2-40B4-BE49-F238E27FC236}">
                <a16:creationId xmlns:a16="http://schemas.microsoft.com/office/drawing/2014/main" id="{F125053E-1062-4FE2-974C-546DC769D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descr="Work From Home Or Anywhere: Top 25 Companies For Remote Jobs">
            <a:extLst>
              <a:ext uri="{FF2B5EF4-FFF2-40B4-BE49-F238E27FC236}">
                <a16:creationId xmlns:a16="http://schemas.microsoft.com/office/drawing/2014/main" id="{FFEBB63F-517A-F645-8946-50B7F4B539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5487"/>
          <a:stretch/>
        </p:blipFill>
        <p:spPr bwMode="auto">
          <a:xfrm>
            <a:off x="7460907" y="3264090"/>
            <a:ext cx="4027002" cy="35939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ur followers&amp;#39; top 8 tips for working from home effectively | World  Economic Forum">
            <a:extLst>
              <a:ext uri="{FF2B5EF4-FFF2-40B4-BE49-F238E27FC236}">
                <a16:creationId xmlns:a16="http://schemas.microsoft.com/office/drawing/2014/main" id="{26FA0899-83E6-044D-944D-B7BD7D820E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6" r="17315" b="-2"/>
          <a:stretch/>
        </p:blipFill>
        <p:spPr bwMode="auto">
          <a:xfrm>
            <a:off x="5137460" y="-7"/>
            <a:ext cx="4113440" cy="3920044"/>
          </a:xfrm>
          <a:custGeom>
            <a:avLst/>
            <a:gdLst/>
            <a:ahLst/>
            <a:cxnLst/>
            <a:rect l="l" t="t" r="r" b="b"/>
            <a:pathLst>
              <a:path w="4113440" h="3920044">
                <a:moveTo>
                  <a:pt x="0" y="0"/>
                </a:moveTo>
                <a:lnTo>
                  <a:pt x="4113440" y="0"/>
                </a:lnTo>
                <a:lnTo>
                  <a:pt x="4113440" y="3103224"/>
                </a:lnTo>
                <a:lnTo>
                  <a:pt x="2157388" y="3103224"/>
                </a:lnTo>
                <a:lnTo>
                  <a:pt x="2157388" y="3920044"/>
                </a:lnTo>
                <a:lnTo>
                  <a:pt x="0" y="3920044"/>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456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9" name="Rectangle 78">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A371ECC-96E7-B744-9C3E-DC76E1E123A3}"/>
              </a:ext>
            </a:extLst>
          </p:cNvPr>
          <p:cNvSpPr>
            <a:spLocks noGrp="1"/>
          </p:cNvSpPr>
          <p:nvPr>
            <p:ph type="title"/>
          </p:nvPr>
        </p:nvSpPr>
        <p:spPr>
          <a:xfrm>
            <a:off x="748252" y="4559377"/>
            <a:ext cx="10210862" cy="1660447"/>
          </a:xfrm>
        </p:spPr>
        <p:txBody>
          <a:bodyPr vert="horz" lIns="91440" tIns="45720" rIns="91440" bIns="45720" rtlCol="0" anchor="t">
            <a:normAutofit fontScale="90000"/>
          </a:bodyPr>
          <a:lstStyle/>
          <a:p>
            <a:r>
              <a:rPr lang="en-US" sz="3200" spc="-100" dirty="0"/>
              <a:t>Cyber Risk Trends and Concerns: Digital Transformation </a:t>
            </a:r>
            <a:br>
              <a:rPr lang="en-US" sz="3200" spc="-100" dirty="0"/>
            </a:br>
            <a:r>
              <a:rPr lang="en-US" sz="2200" spc="-100" dirty="0">
                <a:solidFill>
                  <a:srgbClr val="FFC000"/>
                </a:solidFill>
              </a:rPr>
              <a:t>Concerns:</a:t>
            </a:r>
            <a:br>
              <a:rPr lang="en-US" sz="2200" spc="-100" dirty="0">
                <a:solidFill>
                  <a:srgbClr val="FFC000"/>
                </a:solidFill>
              </a:rPr>
            </a:br>
            <a:r>
              <a:rPr lang="en-US" sz="2200" spc="-100" dirty="0"/>
              <a:t>Increased reliance on third-party services </a:t>
            </a:r>
            <a:br>
              <a:rPr lang="en-US" sz="2200" spc="-100" dirty="0"/>
            </a:br>
            <a:r>
              <a:rPr lang="en-US" sz="2200" spc="-100" dirty="0"/>
              <a:t>Regulatory complexities</a:t>
            </a:r>
            <a:br>
              <a:rPr lang="en-US" sz="2200" spc="-100" dirty="0"/>
            </a:br>
            <a:endParaRPr lang="en-US" sz="3200" spc="-100" dirty="0"/>
          </a:p>
        </p:txBody>
      </p:sp>
      <p:pic>
        <p:nvPicPr>
          <p:cNvPr id="2054" name="Picture 6" descr="Digital Transformation Is Increasingly about Reimagining Manufacturing&amp;#39;s  Business Model | IndustryWeek">
            <a:extLst>
              <a:ext uri="{FF2B5EF4-FFF2-40B4-BE49-F238E27FC236}">
                <a16:creationId xmlns:a16="http://schemas.microsoft.com/office/drawing/2014/main" id="{9FDF0FAD-57FA-0642-98B7-44901C97C5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27" r="1" b="35386"/>
          <a:stretch/>
        </p:blipFill>
        <p:spPr bwMode="auto">
          <a:xfrm>
            <a:off x="777239" y="541043"/>
            <a:ext cx="10637520" cy="3556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29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A1DFCBE5-52C1-48A9-89CF-E7D68CCA1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EB17C8F6-D357-4254-BBAC-96B01EEBE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47203"/>
            <a:ext cx="11707367" cy="25726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17E956B-384C-464A-BF30-D3C3A1FEADEE}"/>
              </a:ext>
            </a:extLst>
          </p:cNvPr>
          <p:cNvSpPr>
            <a:spLocks noGrp="1"/>
          </p:cNvSpPr>
          <p:nvPr>
            <p:ph type="title"/>
          </p:nvPr>
        </p:nvSpPr>
        <p:spPr>
          <a:xfrm>
            <a:off x="139700" y="3853563"/>
            <a:ext cx="10845800" cy="1883228"/>
          </a:xfrm>
        </p:spPr>
        <p:txBody>
          <a:bodyPr anchor="t">
            <a:normAutofit fontScale="90000"/>
          </a:bodyPr>
          <a:lstStyle/>
          <a:p>
            <a:r>
              <a:rPr lang="en-US" sz="3700" dirty="0"/>
              <a:t>Cyber Risk, Trends and Concerns: Increase in IoT Devices</a:t>
            </a:r>
            <a:br>
              <a:rPr lang="en-US" sz="3700" dirty="0"/>
            </a:br>
            <a:r>
              <a:rPr lang="en-US" sz="2400" dirty="0">
                <a:solidFill>
                  <a:srgbClr val="FFC000"/>
                </a:solidFill>
              </a:rPr>
              <a:t>Concerns: </a:t>
            </a:r>
            <a:br>
              <a:rPr lang="en-US" sz="2400" dirty="0">
                <a:solidFill>
                  <a:srgbClr val="FFC000"/>
                </a:solidFill>
              </a:rPr>
            </a:br>
            <a:r>
              <a:rPr lang="en-US" sz="2400" dirty="0">
                <a:solidFill>
                  <a:schemeClr val="bg1"/>
                </a:solidFill>
              </a:rPr>
              <a:t>Application and Software</a:t>
            </a:r>
            <a:br>
              <a:rPr lang="en-US" sz="2400" dirty="0">
                <a:solidFill>
                  <a:schemeClr val="bg1"/>
                </a:solidFill>
              </a:rPr>
            </a:br>
            <a:r>
              <a:rPr lang="en-US" sz="2400" dirty="0">
                <a:solidFill>
                  <a:schemeClr val="bg1"/>
                </a:solidFill>
              </a:rPr>
              <a:t>Real time data sharing</a:t>
            </a:r>
            <a:br>
              <a:rPr lang="en-US" sz="2400" dirty="0">
                <a:solidFill>
                  <a:schemeClr val="bg1"/>
                </a:solidFill>
              </a:rPr>
            </a:br>
            <a:r>
              <a:rPr lang="en-US" sz="2400" dirty="0">
                <a:solidFill>
                  <a:schemeClr val="bg1"/>
                </a:solidFill>
              </a:rPr>
              <a:t>Device Hygiene </a:t>
            </a:r>
            <a:endParaRPr lang="en-US" sz="3700" dirty="0">
              <a:solidFill>
                <a:schemeClr val="bg1"/>
              </a:solidFill>
            </a:endParaRPr>
          </a:p>
        </p:txBody>
      </p:sp>
      <p:pic>
        <p:nvPicPr>
          <p:cNvPr id="4098" name="Picture 2" descr="Rectangular Rubber T500 Smart Watch For Daily, 100G, | ID: 22934814048">
            <a:extLst>
              <a:ext uri="{FF2B5EF4-FFF2-40B4-BE49-F238E27FC236}">
                <a16:creationId xmlns:a16="http://schemas.microsoft.com/office/drawing/2014/main" id="{5C5E528A-99C7-1F47-8B8D-749D4634053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3691" y="651941"/>
            <a:ext cx="2539145" cy="253914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VIZIO 24&amp;quot; Class D-Series HD LED Smart TV D24h-J09 - Walmart.com">
            <a:extLst>
              <a:ext uri="{FF2B5EF4-FFF2-40B4-BE49-F238E27FC236}">
                <a16:creationId xmlns:a16="http://schemas.microsoft.com/office/drawing/2014/main" id="{66F4EBD2-5033-0147-99CB-B55D2BCAA4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943" b="12693"/>
          <a:stretch/>
        </p:blipFill>
        <p:spPr bwMode="auto">
          <a:xfrm>
            <a:off x="3763702" y="1033460"/>
            <a:ext cx="2539145" cy="17866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360 Degree Wifi LED Light Smart Camera HD Video Wireless 1080P IP Camera  Home LED Bulbs Security Surveillance Camera|Surveillance Cameras| -  AliExpress">
            <a:extLst>
              <a:ext uri="{FF2B5EF4-FFF2-40B4-BE49-F238E27FC236}">
                <a16:creationId xmlns:a16="http://schemas.microsoft.com/office/drawing/2014/main" id="{81A343F2-245E-E44A-942A-762D4003361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63713" y="651940"/>
            <a:ext cx="2539147" cy="253914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mazon Echo Dot 3 Smart Speaker with Alexa">
            <a:extLst>
              <a:ext uri="{FF2B5EF4-FFF2-40B4-BE49-F238E27FC236}">
                <a16:creationId xmlns:a16="http://schemas.microsoft.com/office/drawing/2014/main" id="{1CA582C7-574D-9B46-BECB-77EA72677A6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163725" y="651940"/>
            <a:ext cx="2539147" cy="2539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090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B3875682-0790-427D-9A23-4B7265F0FA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Rectangle 138">
            <a:extLst>
              <a:ext uri="{FF2B5EF4-FFF2-40B4-BE49-F238E27FC236}">
                <a16:creationId xmlns:a16="http://schemas.microsoft.com/office/drawing/2014/main" id="{6EDE4AAE-4785-4EA7-95DB-45200F5B8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1" name="Rectangle 140">
            <a:extLst>
              <a:ext uri="{FF2B5EF4-FFF2-40B4-BE49-F238E27FC236}">
                <a16:creationId xmlns:a16="http://schemas.microsoft.com/office/drawing/2014/main" id="{26114B6B-6D15-46E8-9310-9A1C4E956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7AAE617A-6BA3-434D-B181-7B536C0EF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3F30DB7-F2B3-B140-8587-15E23494C56E}"/>
              </a:ext>
            </a:extLst>
          </p:cNvPr>
          <p:cNvSpPr>
            <a:spLocks noGrp="1"/>
          </p:cNvSpPr>
          <p:nvPr>
            <p:ph type="title"/>
          </p:nvPr>
        </p:nvSpPr>
        <p:spPr>
          <a:xfrm>
            <a:off x="485128" y="1298448"/>
            <a:ext cx="3843409" cy="3255264"/>
          </a:xfrm>
        </p:spPr>
        <p:txBody>
          <a:bodyPr vert="horz" lIns="91440" tIns="45720" rIns="91440" bIns="45720" rtlCol="0" anchor="b">
            <a:normAutofit/>
          </a:bodyPr>
          <a:lstStyle/>
          <a:p>
            <a:r>
              <a:rPr lang="en-US" sz="3700" spc="-100" dirty="0"/>
              <a:t>Cyber Risk Trends and Challenges:</a:t>
            </a:r>
            <a:br>
              <a:rPr lang="en-US" sz="3700" spc="-100" dirty="0"/>
            </a:br>
            <a:r>
              <a:rPr lang="en-US" sz="3700" spc="-100" dirty="0"/>
              <a:t>Increase in Ransomware and Social Engineering Attacks</a:t>
            </a:r>
          </a:p>
        </p:txBody>
      </p:sp>
      <p:sp>
        <p:nvSpPr>
          <p:cNvPr id="145" name="Rectangle 144">
            <a:extLst>
              <a:ext uri="{FF2B5EF4-FFF2-40B4-BE49-F238E27FC236}">
                <a16:creationId xmlns:a16="http://schemas.microsoft.com/office/drawing/2014/main" id="{1B6CCFA1-328B-40BB-A9CB-0CF80A78E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08840" y="758952"/>
            <a:ext cx="2079069" cy="2344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29DD6A62-71E3-44C2-B53E-15B1FAA28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463" y="4080912"/>
            <a:ext cx="2157385" cy="2008992"/>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Preventing Ransomware Through Microsoft Security Solutions - Secario Labs">
            <a:extLst>
              <a:ext uri="{FF2B5EF4-FFF2-40B4-BE49-F238E27FC236}">
                <a16:creationId xmlns:a16="http://schemas.microsoft.com/office/drawing/2014/main" id="{18A17F2F-C5D3-F34C-9CDB-0A98EE459D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99" r="13099" b="3"/>
          <a:stretch/>
        </p:blipFill>
        <p:spPr bwMode="auto">
          <a:xfrm>
            <a:off x="7460907" y="3264090"/>
            <a:ext cx="4027002" cy="282581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12 Types of Phishing Attacks to Watch Out For | Helixstorm">
            <a:extLst>
              <a:ext uri="{FF2B5EF4-FFF2-40B4-BE49-F238E27FC236}">
                <a16:creationId xmlns:a16="http://schemas.microsoft.com/office/drawing/2014/main" id="{F069897C-423F-4E4D-BDC1-81CB6D8EE1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284" r="10774" b="2"/>
          <a:stretch/>
        </p:blipFill>
        <p:spPr bwMode="auto">
          <a:xfrm>
            <a:off x="5137461" y="758952"/>
            <a:ext cx="4113439" cy="3161093"/>
          </a:xfrm>
          <a:custGeom>
            <a:avLst/>
            <a:gdLst/>
            <a:ahLst/>
            <a:cxnLst/>
            <a:rect l="l" t="t" r="r" b="b"/>
            <a:pathLst>
              <a:path w="4113439" h="3161093">
                <a:moveTo>
                  <a:pt x="0" y="0"/>
                </a:moveTo>
                <a:lnTo>
                  <a:pt x="4113439" y="0"/>
                </a:lnTo>
                <a:lnTo>
                  <a:pt x="4113439" y="2344272"/>
                </a:lnTo>
                <a:lnTo>
                  <a:pt x="2157387" y="2344272"/>
                </a:lnTo>
                <a:lnTo>
                  <a:pt x="2157387" y="3161093"/>
                </a:lnTo>
                <a:lnTo>
                  <a:pt x="0" y="3161093"/>
                </a:lnTo>
                <a:close/>
              </a:path>
            </a:pathLst>
          </a:custGeom>
          <a:noFill/>
          <a:extLst>
            <a:ext uri="{909E8E84-426E-40DD-AFC4-6F175D3DCCD1}">
              <a14:hiddenFill xmlns:a14="http://schemas.microsoft.com/office/drawing/2010/main">
                <a:solidFill>
                  <a:srgbClr val="FFFFFF"/>
                </a:solidFill>
              </a14:hiddenFill>
            </a:ext>
          </a:extLst>
        </p:spPr>
      </p:pic>
      <p:sp>
        <p:nvSpPr>
          <p:cNvPr id="149" name="Rectangle 148">
            <a:extLst>
              <a:ext uri="{FF2B5EF4-FFF2-40B4-BE49-F238E27FC236}">
                <a16:creationId xmlns:a16="http://schemas.microsoft.com/office/drawing/2014/main" id="{21A23C7F-CB20-458F-9B61-2434CE018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13310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681577AD-DA5F-48B3-8FB9-5199BA9EE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5350"/>
            <a:ext cx="4642228" cy="5330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2B38C3F-529D-564F-99FC-F2C8CCBA460E}"/>
              </a:ext>
            </a:extLst>
          </p:cNvPr>
          <p:cNvSpPr>
            <a:spLocks noGrp="1"/>
          </p:cNvSpPr>
          <p:nvPr>
            <p:ph type="title"/>
          </p:nvPr>
        </p:nvSpPr>
        <p:spPr>
          <a:xfrm>
            <a:off x="289249" y="1123837"/>
            <a:ext cx="4016116" cy="1255469"/>
          </a:xfrm>
        </p:spPr>
        <p:txBody>
          <a:bodyPr>
            <a:normAutofit/>
          </a:bodyPr>
          <a:lstStyle/>
          <a:p>
            <a:r>
              <a:rPr lang="en-US" sz="2800"/>
              <a:t>Opportunities for Building Cyber Resilience</a:t>
            </a:r>
          </a:p>
        </p:txBody>
      </p:sp>
      <p:sp>
        <p:nvSpPr>
          <p:cNvPr id="5126" name="Content Placeholder 5125">
            <a:extLst>
              <a:ext uri="{FF2B5EF4-FFF2-40B4-BE49-F238E27FC236}">
                <a16:creationId xmlns:a16="http://schemas.microsoft.com/office/drawing/2014/main" id="{A96B0FC0-0DD2-4B97-97DE-4C6A44AB794D}"/>
              </a:ext>
            </a:extLst>
          </p:cNvPr>
          <p:cNvSpPr>
            <a:spLocks noGrp="1"/>
          </p:cNvSpPr>
          <p:nvPr>
            <p:ph idx="1"/>
          </p:nvPr>
        </p:nvSpPr>
        <p:spPr>
          <a:xfrm>
            <a:off x="289249" y="2510395"/>
            <a:ext cx="4016116" cy="3274586"/>
          </a:xfrm>
        </p:spPr>
        <p:txBody>
          <a:bodyPr anchor="t">
            <a:normAutofit/>
          </a:bodyPr>
          <a:lstStyle/>
          <a:p>
            <a:pPr lvl="0"/>
            <a:r>
              <a:rPr lang="en-US" dirty="0">
                <a:solidFill>
                  <a:srgbClr val="FFFFFF"/>
                </a:solidFill>
              </a:rPr>
              <a:t>Employee Security Awareness Training</a:t>
            </a:r>
          </a:p>
          <a:p>
            <a:r>
              <a:rPr lang="en-US" dirty="0">
                <a:solidFill>
                  <a:srgbClr val="FFFFFF"/>
                </a:solidFill>
              </a:rPr>
              <a:t>Prioritizing Cybersecurity as a Business Decision</a:t>
            </a:r>
          </a:p>
          <a:p>
            <a:pPr lvl="0"/>
            <a:r>
              <a:rPr lang="en-US" dirty="0">
                <a:solidFill>
                  <a:srgbClr val="FFFFFF"/>
                </a:solidFill>
              </a:rPr>
              <a:t>Strengthening Resilience Policies &amp; Processes</a:t>
            </a:r>
          </a:p>
          <a:p>
            <a:pPr lvl="0"/>
            <a:r>
              <a:rPr lang="en-US" dirty="0">
                <a:solidFill>
                  <a:srgbClr val="FFFFFF"/>
                </a:solidFill>
              </a:rPr>
              <a:t>Recruiting and Retaining Skilled Cyber Talent</a:t>
            </a:r>
          </a:p>
          <a:p>
            <a:endParaRPr lang="en-US" dirty="0">
              <a:solidFill>
                <a:srgbClr val="FFFFFF"/>
              </a:solidFill>
            </a:endParaRPr>
          </a:p>
        </p:txBody>
      </p:sp>
      <p:pic>
        <p:nvPicPr>
          <p:cNvPr id="5122" name="Picture 2" descr="Strength creative Images, Stock Photos &amp;amp; Vectors | Shutterstock">
            <a:extLst>
              <a:ext uri="{FF2B5EF4-FFF2-40B4-BE49-F238E27FC236}">
                <a16:creationId xmlns:a16="http://schemas.microsoft.com/office/drawing/2014/main" id="{B669E744-01AB-BA47-83DF-BF01E73AFB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77" t="1" r="12096" b="8010"/>
          <a:stretch/>
        </p:blipFill>
        <p:spPr bwMode="auto">
          <a:xfrm>
            <a:off x="5511584" y="759599"/>
            <a:ext cx="5445524" cy="533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993753"/>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1913</TotalTime>
  <Words>729</Words>
  <Application>Microsoft Macintosh PowerPoint</Application>
  <PresentationFormat>Widescreen</PresentationFormat>
  <Paragraphs>57</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Corbel</vt:lpstr>
      <vt:lpstr>Montserrat</vt:lpstr>
      <vt:lpstr>Wingdings 2</vt:lpstr>
      <vt:lpstr>Frame</vt:lpstr>
      <vt:lpstr>PowerPoint Presentation</vt:lpstr>
      <vt:lpstr>Shakera Rolle IT Security &amp; Compliance Manager, CBL</vt:lpstr>
      <vt:lpstr>Agenda</vt:lpstr>
      <vt:lpstr>Cybersecurity  Statistics</vt:lpstr>
      <vt:lpstr>Cyber Risk Trends and Concerns: Remote &amp; Hybrid Workplace</vt:lpstr>
      <vt:lpstr>Cyber Risk Trends and Concerns: Digital Transformation  Concerns: Increased reliance on third-party services  Regulatory complexities </vt:lpstr>
      <vt:lpstr>Cyber Risk, Trends and Concerns: Increase in IoT Devices Concerns:  Application and Software Real time data sharing Device Hygiene </vt:lpstr>
      <vt:lpstr>Cyber Risk Trends and Challenges: Increase in Ransomware and Social Engineering Attacks</vt:lpstr>
      <vt:lpstr>Opportunities for Building Cyber Resilience</vt:lpstr>
      <vt:lpstr>PowerPoint Presentation</vt:lpstr>
      <vt:lpstr>Prioritizing Cybersecurity as a Business Decision </vt:lpstr>
      <vt:lpstr>Strengthening Resilience Polices and Processes </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Hubert Edwards</dc:creator>
  <cp:lastModifiedBy>Rolle, Shakera</cp:lastModifiedBy>
  <cp:revision>24</cp:revision>
  <dcterms:created xsi:type="dcterms:W3CDTF">2021-01-28T17:49:36Z</dcterms:created>
  <dcterms:modified xsi:type="dcterms:W3CDTF">2022-02-12T14:42:50Z</dcterms:modified>
</cp:coreProperties>
</file>