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923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2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75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4080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76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6507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897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384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5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5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0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0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17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9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9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0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2D9A93F-A707-4C6D-9480-8EF603AEF349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CD2B682-F705-4F02-87AA-19BB14E00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539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9F4D-D2EE-42B6-83AD-B4469CB74A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6400800" cy="2971801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Risk &amp; regulatory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outlook 2022</a:t>
            </a:r>
            <a:br>
              <a:rPr lang="en-US" b="1" dirty="0">
                <a:solidFill>
                  <a:schemeClr val="bg1"/>
                </a:solidFill>
              </a:rPr>
            </a:b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904D1-A78D-410C-842D-FFC58C01B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3657600"/>
            <a:ext cx="6400800" cy="194733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Dr. Cassandra Nottage </a:t>
            </a:r>
          </a:p>
          <a:p>
            <a:r>
              <a:rPr lang="en-US" b="1" dirty="0">
                <a:solidFill>
                  <a:schemeClr val="bg1"/>
                </a:solidFill>
              </a:rPr>
              <a:t>National Identified Risk Framework Coordinator</a:t>
            </a:r>
          </a:p>
          <a:p>
            <a:r>
              <a:rPr lang="en-US" b="1" dirty="0">
                <a:solidFill>
                  <a:schemeClr val="bg1"/>
                </a:solidFill>
              </a:rPr>
              <a:t>Office of The Attorney General </a:t>
            </a:r>
          </a:p>
          <a:p>
            <a:r>
              <a:rPr lang="en-US" b="1" dirty="0">
                <a:solidFill>
                  <a:schemeClr val="bg1"/>
                </a:solidFill>
              </a:rPr>
              <a:t>Thursday February 3</a:t>
            </a:r>
            <a:r>
              <a:rPr lang="en-US" b="1" baseline="30000" dirty="0">
                <a:solidFill>
                  <a:schemeClr val="bg1"/>
                </a:solidFill>
              </a:rPr>
              <a:t>rd</a:t>
            </a:r>
            <a:r>
              <a:rPr lang="en-US" b="1" dirty="0">
                <a:solidFill>
                  <a:schemeClr val="bg1"/>
                </a:solidFill>
              </a:rPr>
              <a:t> , 2022</a:t>
            </a:r>
          </a:p>
        </p:txBody>
      </p:sp>
    </p:spTree>
    <p:extLst>
      <p:ext uri="{BB962C8B-B14F-4D97-AF65-F5344CB8AC3E}">
        <p14:creationId xmlns:p14="http://schemas.microsoft.com/office/powerpoint/2010/main" val="63837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4A8E-50B0-4CBC-BF98-0A152A37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98" y="220132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5241-8D81-4C5D-8FE0-E053AD5F4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898" y="1613987"/>
            <a:ext cx="8534400" cy="4536198"/>
          </a:xfrm>
        </p:spPr>
        <p:txBody>
          <a:bodyPr/>
          <a:lstStyle/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The </a:t>
            </a:r>
            <a:r>
              <a:rPr lang="en-US" sz="2800" b="1" dirty="0" err="1">
                <a:solidFill>
                  <a:schemeClr val="bg1"/>
                </a:solidFill>
              </a:rPr>
              <a:t>Blacklistings</a:t>
            </a:r>
            <a:r>
              <a:rPr lang="en-US" sz="2800" b="1" dirty="0">
                <a:solidFill>
                  <a:schemeClr val="bg1"/>
                </a:solidFill>
              </a:rPr>
              <a:t> of the year 2000</a:t>
            </a:r>
          </a:p>
          <a:p>
            <a:pPr marL="800100" lvl="1" indent="-342900">
              <a:buClrTx/>
              <a:buFont typeface="+mj-lt"/>
              <a:buAutoNum type="alphaLcParenR"/>
            </a:pPr>
            <a:r>
              <a:rPr lang="en-US" sz="2800" b="1" dirty="0">
                <a:solidFill>
                  <a:schemeClr val="bg1"/>
                </a:solidFill>
              </a:rPr>
              <a:t>Financial Action Task Force (FATF)</a:t>
            </a:r>
          </a:p>
          <a:p>
            <a:pPr marL="800100" lvl="1" indent="-342900">
              <a:buClrTx/>
              <a:buFont typeface="+mj-lt"/>
              <a:buAutoNum type="alphaLcParenR"/>
            </a:pPr>
            <a:r>
              <a:rPr lang="en-US" sz="2800" b="1" dirty="0">
                <a:solidFill>
                  <a:schemeClr val="bg1"/>
                </a:solidFill>
              </a:rPr>
              <a:t>Financial Stability Forum (FSF)</a:t>
            </a:r>
          </a:p>
          <a:p>
            <a:pPr marL="800100" lvl="1" indent="-342900">
              <a:buClrTx/>
              <a:buFont typeface="+mj-lt"/>
              <a:buAutoNum type="alphaLcParenR"/>
            </a:pPr>
            <a:r>
              <a:rPr lang="en-US" sz="2800" b="1" dirty="0" err="1">
                <a:solidFill>
                  <a:schemeClr val="bg1"/>
                </a:solidFill>
              </a:rPr>
              <a:t>Organisation</a:t>
            </a:r>
            <a:r>
              <a:rPr lang="en-US" sz="2800" b="1" dirty="0">
                <a:solidFill>
                  <a:schemeClr val="bg1"/>
                </a:solidFill>
              </a:rPr>
              <a:t> for Economic Co-operation and Development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91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4A8E-50B0-4CBC-BF98-0A152A37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98" y="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The period 2015-2021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5241-8D81-4C5D-8FE0-E053AD5F4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898" y="1648821"/>
            <a:ext cx="8534400" cy="4536198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The Caribbean Financial Action Task Force Mutual Evaluation</a:t>
            </a:r>
          </a:p>
          <a:p>
            <a:pPr>
              <a:lnSpc>
                <a:spcPct val="150000"/>
              </a:lnSpc>
              <a:buClrTx/>
            </a:pPr>
            <a:r>
              <a:rPr lang="en-US" sz="2800" b="1" dirty="0">
                <a:solidFill>
                  <a:schemeClr val="bg1"/>
                </a:solidFill>
              </a:rPr>
              <a:t>Financial Action Task Force Gray Listing</a:t>
            </a:r>
          </a:p>
          <a:p>
            <a:pPr>
              <a:lnSpc>
                <a:spcPct val="150000"/>
              </a:lnSpc>
              <a:buClrTx/>
            </a:pPr>
            <a:r>
              <a:rPr lang="en-US" sz="2800" b="1" dirty="0">
                <a:solidFill>
                  <a:schemeClr val="bg1"/>
                </a:solidFill>
              </a:rPr>
              <a:t>Financial Action Task Force Onsite Visit</a:t>
            </a:r>
          </a:p>
          <a:p>
            <a:pPr marL="0" indent="0">
              <a:buClrTx/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236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4A8E-50B0-4CBC-BF98-0A152A37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98" y="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The period 2015-2021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5241-8D81-4C5D-8FE0-E053AD5F4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898" y="1431106"/>
            <a:ext cx="8534400" cy="4536198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Delisting of The Bahamas from the Financial Action Task Force Gray List</a:t>
            </a:r>
          </a:p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The CFATF Re-rating of The Bahamas technical compliance with FATF 40 recommendations</a:t>
            </a:r>
          </a:p>
          <a:p>
            <a:pPr>
              <a:lnSpc>
                <a:spcPct val="150000"/>
              </a:lnSpc>
              <a:buClrTx/>
            </a:pPr>
            <a:r>
              <a:rPr lang="en-US" sz="2800" b="1" dirty="0">
                <a:solidFill>
                  <a:schemeClr val="bg1"/>
                </a:solidFill>
              </a:rPr>
              <a:t>The European Union AML Blacklist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9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4A8E-50B0-4CBC-BF98-0A152A37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898" y="315926"/>
            <a:ext cx="8534400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So where are we now as a jurisdiction?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5241-8D81-4C5D-8FE0-E053AD5F4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898" y="1613987"/>
            <a:ext cx="8534400" cy="4536198"/>
          </a:xfrm>
        </p:spPr>
        <p:txBody>
          <a:bodyPr/>
          <a:lstStyle/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Delisting from the AML Blacklisting</a:t>
            </a:r>
          </a:p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The NRA 2021/2022</a:t>
            </a:r>
          </a:p>
          <a:p>
            <a:pPr>
              <a:buClrTx/>
            </a:pPr>
            <a:r>
              <a:rPr lang="en-US" sz="2800" b="1" dirty="0">
                <a:solidFill>
                  <a:schemeClr val="bg1"/>
                </a:solidFill>
              </a:rPr>
              <a:t>Emerging ML/TF/PF Risk</a:t>
            </a:r>
          </a:p>
          <a:p>
            <a:pPr marL="0" indent="0">
              <a:buClrTx/>
              <a:buNone/>
            </a:pPr>
            <a:endParaRPr lang="en-US" sz="2800" b="1" dirty="0">
              <a:solidFill>
                <a:schemeClr val="bg1"/>
              </a:solidFill>
            </a:endParaRPr>
          </a:p>
          <a:p>
            <a:pPr marL="0" indent="0">
              <a:buClrTx/>
              <a:buNone/>
            </a:pPr>
            <a:r>
              <a:rPr lang="en-US" sz="2800" b="1" dirty="0">
                <a:solidFill>
                  <a:schemeClr val="bg1"/>
                </a:solidFill>
              </a:rPr>
              <a:t>Closing Statements</a:t>
            </a:r>
          </a:p>
        </p:txBody>
      </p:sp>
    </p:spTree>
    <p:extLst>
      <p:ext uri="{BB962C8B-B14F-4D97-AF65-F5344CB8AC3E}">
        <p14:creationId xmlns:p14="http://schemas.microsoft.com/office/powerpoint/2010/main" val="284357551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133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Slice</vt:lpstr>
      <vt:lpstr>Risk &amp; regulatory  outlook 2022 </vt:lpstr>
      <vt:lpstr>History</vt:lpstr>
      <vt:lpstr>The period 2015-2021</vt:lpstr>
      <vt:lpstr>The period 2015-2021</vt:lpstr>
      <vt:lpstr>So where are we now as a jurisdiction?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&amp; regulatory  outlook 2022 </dc:title>
  <dc:creator>Charles Nottage</dc:creator>
  <cp:lastModifiedBy>Charles Nottage</cp:lastModifiedBy>
  <cp:revision>1</cp:revision>
  <dcterms:created xsi:type="dcterms:W3CDTF">2022-02-03T02:24:17Z</dcterms:created>
  <dcterms:modified xsi:type="dcterms:W3CDTF">2022-02-03T03:04:14Z</dcterms:modified>
</cp:coreProperties>
</file>