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2" r:id="rId3"/>
    <p:sldId id="263" r:id="rId4"/>
    <p:sldId id="270" r:id="rId5"/>
    <p:sldId id="267" r:id="rId6"/>
    <p:sldId id="266" r:id="rId7"/>
    <p:sldId id="273" r:id="rId8"/>
    <p:sldId id="265" r:id="rId9"/>
    <p:sldId id="260" r:id="rId10"/>
    <p:sldId id="261" r:id="rId11"/>
    <p:sldId id="268" r:id="rId12"/>
    <p:sldId id="271" r:id="rId13"/>
    <p:sldId id="272" r:id="rId14"/>
    <p:sldId id="269" r:id="rId15"/>
    <p:sldId id="264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308220"/>
            <a:ext cx="9158748" cy="154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94125" y="1160060"/>
            <a:ext cx="2897875" cy="165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70C0"/>
                </a:solidFill>
              </a:rPr>
              <a:t>EMERGING TRENDS AND IMPACT ON EMR, GOVERNANCE AND REGULATORY </a:t>
            </a:r>
            <a:r>
              <a:rPr lang="en-US" sz="2000" b="1" i="1" dirty="0" smtClean="0">
                <a:solidFill>
                  <a:srgbClr val="0070C0"/>
                </a:solidFill>
              </a:rPr>
              <a:t>COMPLIANCE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4125" y="4510675"/>
            <a:ext cx="2761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HUBERT EDWARDS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PRINCIPAL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NEXTLEVELSOLUTIONS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199" r="58690" b="83284"/>
          <a:stretch/>
        </p:blipFill>
        <p:spPr>
          <a:xfrm>
            <a:off x="1486403" y="745173"/>
            <a:ext cx="5969615" cy="2628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val 16"/>
          <p:cNvSpPr/>
          <p:nvPr/>
        </p:nvSpPr>
        <p:spPr>
          <a:xfrm>
            <a:off x="0" y="71343"/>
            <a:ext cx="1814052" cy="16632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1" r="58638" b="21700"/>
          <a:stretch/>
        </p:blipFill>
        <p:spPr>
          <a:xfrm>
            <a:off x="2472803" y="3731342"/>
            <a:ext cx="3996813" cy="128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5" y="71343"/>
            <a:ext cx="1620381" cy="15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25589" y="1349176"/>
            <a:ext cx="85025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8E88"/>
                </a:solidFill>
                <a:latin typeface="Arial" panose="020B0604020202020204" pitchFamily="34" charset="0"/>
              </a:rPr>
              <a:t>6  	</a:t>
            </a: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US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growth will slow in 2022 to a still above-trend pace despite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sharply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waning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fiscal stimulus, keeping labor markets tightening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interest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rates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on the rise</a:t>
            </a:r>
            <a:endParaRPr lang="en-US" b="1" u="sng" dirty="0">
              <a:solidFill>
                <a:srgbClr val="FF0000"/>
              </a:solidFill>
            </a:endParaRPr>
          </a:p>
          <a:p>
            <a:pPr algn="just"/>
            <a:endParaRPr lang="en-US" b="1" dirty="0" smtClean="0"/>
          </a:p>
          <a:p>
            <a:pPr algn="just"/>
            <a:r>
              <a:rPr lang="en-US" b="1" dirty="0">
                <a:solidFill>
                  <a:srgbClr val="008E88"/>
                </a:solidFill>
                <a:latin typeface="Arial" panose="020B0604020202020204" pitchFamily="34" charset="0"/>
              </a:rPr>
              <a:t>7 	</a:t>
            </a:r>
            <a:r>
              <a:rPr lang="en-US" b="1" dirty="0" smtClean="0">
                <a:solidFill>
                  <a:srgbClr val="008E88"/>
                </a:solidFill>
                <a:latin typeface="Arial" panose="020B0604020202020204" pitchFamily="34" charset="0"/>
              </a:rPr>
              <a:t>Mainland China will avert a housing market crash and a financial 	crisis but will grow below potential </a:t>
            </a:r>
            <a:r>
              <a:rPr lang="en-US" b="1" dirty="0">
                <a:solidFill>
                  <a:srgbClr val="008E88"/>
                </a:solidFill>
                <a:latin typeface="Arial" panose="020B0604020202020204" pitchFamily="34" charset="0"/>
              </a:rPr>
              <a:t>	</a:t>
            </a:r>
          </a:p>
          <a:p>
            <a:pPr algn="just"/>
            <a:endParaRPr lang="en-US" b="1" dirty="0" smtClean="0">
              <a:solidFill>
                <a:srgbClr val="008E88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b="1" dirty="0">
                <a:solidFill>
                  <a:srgbClr val="008E88"/>
                </a:solidFill>
                <a:latin typeface="Arial" panose="020B0604020202020204" pitchFamily="34" charset="0"/>
              </a:rPr>
              <a:t>8 	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A widespread emerging-market debt crisis remains a low probability </a:t>
            </a:r>
            <a:r>
              <a:rPr lang="en-US" dirty="0"/>
              <a:t>	</a:t>
            </a:r>
          </a:p>
          <a:p>
            <a:pPr algn="just"/>
            <a:endParaRPr lang="en-US" b="1" dirty="0" smtClean="0">
              <a:solidFill>
                <a:srgbClr val="008E88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b="1" dirty="0">
                <a:solidFill>
                  <a:srgbClr val="008E88"/>
                </a:solidFill>
                <a:latin typeface="Arial" panose="020B0604020202020204" pitchFamily="34" charset="0"/>
              </a:rPr>
              <a:t>9 	Momentum behind ESG issuance will continue to grow, but policy </a:t>
            </a:r>
            <a:r>
              <a:rPr lang="en-US" b="1" dirty="0" smtClean="0">
                <a:solidFill>
                  <a:srgbClr val="008E88"/>
                </a:solidFill>
                <a:latin typeface="Arial" panose="020B0604020202020204" pitchFamily="34" charset="0"/>
              </a:rPr>
              <a:t>	support </a:t>
            </a:r>
            <a:r>
              <a:rPr lang="en-US" b="1" dirty="0">
                <a:solidFill>
                  <a:srgbClr val="008E88"/>
                </a:solidFill>
                <a:latin typeface="Arial" panose="020B0604020202020204" pitchFamily="34" charset="0"/>
              </a:rPr>
              <a:t>to accelerate the energy transition will be mixed 	</a:t>
            </a:r>
          </a:p>
          <a:p>
            <a:pPr algn="just"/>
            <a:endParaRPr lang="en-US" b="1" dirty="0">
              <a:solidFill>
                <a:srgbClr val="008E88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b="1" dirty="0">
                <a:solidFill>
                  <a:srgbClr val="008E88"/>
                </a:solidFill>
                <a:latin typeface="Arial" panose="020B0604020202020204" pitchFamily="34" charset="0"/>
              </a:rPr>
              <a:t>10 	Escalation of geopolitical tensions could create episodes of </a:t>
            </a:r>
            <a:r>
              <a:rPr lang="en-US" b="1" dirty="0" smtClean="0">
                <a:solidFill>
                  <a:srgbClr val="008E88"/>
                </a:solidFill>
                <a:latin typeface="Arial" panose="020B0604020202020204" pitchFamily="34" charset="0"/>
              </a:rPr>
              <a:t>	volatility     	between </a:t>
            </a:r>
            <a:r>
              <a:rPr lang="en-US" b="1" dirty="0">
                <a:solidFill>
                  <a:srgbClr val="008E88"/>
                </a:solidFill>
                <a:latin typeface="Arial" panose="020B0604020202020204" pitchFamily="34" charset="0"/>
              </a:rPr>
              <a:t>the US and mainland China 	</a:t>
            </a:r>
          </a:p>
          <a:p>
            <a:r>
              <a:rPr lang="en-US" b="1" dirty="0">
                <a:solidFill>
                  <a:srgbClr val="008E88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n-US" dirty="0"/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493" y="5541893"/>
            <a:ext cx="1105468" cy="12171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82643"/>
            <a:ext cx="3452884" cy="5290611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For The Bahamas and rest of region economic risk must now become better understood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Risk practitioners , executives and boards must appreciate the global economic environment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03" t="5575" r="4105" b="8736"/>
          <a:stretch/>
        </p:blipFill>
        <p:spPr>
          <a:xfrm>
            <a:off x="3500184" y="750628"/>
            <a:ext cx="8441608" cy="3762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160" y="5841242"/>
            <a:ext cx="471004" cy="7279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50627"/>
            <a:ext cx="3373252" cy="5336274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ERM starts with the tone at the top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Corporate and risk governance demands board attention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effective corporate governance is the “true north”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Regulatory burden may demand support</a:t>
            </a:r>
            <a:endParaRPr lang="en-US" sz="31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268035" y="3043451"/>
            <a:ext cx="249754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186912" y="2377279"/>
            <a:ext cx="2044889" cy="22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68035" y="3705586"/>
            <a:ext cx="2361063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935938" y="4373485"/>
            <a:ext cx="3580263" cy="227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1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16574" y="464109"/>
            <a:ext cx="853894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636467"/>
                </a:solidFill>
                <a:latin typeface="TradeGothic-BoldTwo"/>
              </a:rPr>
              <a:t>Cybersecurity: </a:t>
            </a:r>
            <a:r>
              <a:rPr lang="en-US" dirty="0">
                <a:solidFill>
                  <a:srgbClr val="636467"/>
                </a:solidFill>
                <a:latin typeface="TradeGothic-Light"/>
              </a:rPr>
              <a:t>Are organizations </a:t>
            </a:r>
            <a:r>
              <a:rPr lang="en-US" b="1" u="sng" dirty="0">
                <a:solidFill>
                  <a:srgbClr val="FF0000"/>
                </a:solidFill>
                <a:latin typeface="TradeGothic-Light"/>
              </a:rPr>
              <a:t>ready to manage cyber </a:t>
            </a:r>
            <a:r>
              <a:rPr lang="en-US" b="1" u="sng" dirty="0" smtClean="0">
                <a:solidFill>
                  <a:srgbClr val="FF0000"/>
                </a:solidFill>
                <a:latin typeface="TradeGothic-Light"/>
              </a:rPr>
              <a:t>threats that </a:t>
            </a:r>
            <a:r>
              <a:rPr lang="en-US" b="1" u="sng" dirty="0">
                <a:solidFill>
                  <a:srgbClr val="FF0000"/>
                </a:solidFill>
                <a:latin typeface="TradeGothic-Light"/>
              </a:rPr>
              <a:t>could cause disruptions to operations and harm to </a:t>
            </a:r>
            <a:r>
              <a:rPr lang="en-US" b="1" u="sng" dirty="0" smtClean="0">
                <a:solidFill>
                  <a:srgbClr val="FF0000"/>
                </a:solidFill>
                <a:latin typeface="TradeGothic-Light"/>
              </a:rPr>
              <a:t>their reputations</a:t>
            </a:r>
            <a:r>
              <a:rPr lang="en-US" dirty="0" smtClean="0">
                <a:solidFill>
                  <a:srgbClr val="636467"/>
                </a:solidFill>
                <a:latin typeface="TradeGothic-Light"/>
              </a:rPr>
              <a:t>?</a:t>
            </a:r>
          </a:p>
          <a:p>
            <a:pPr algn="just"/>
            <a:endParaRPr lang="en-US" dirty="0">
              <a:solidFill>
                <a:srgbClr val="636467"/>
              </a:solidFill>
              <a:latin typeface="TradeGothic-Light"/>
            </a:endParaRPr>
          </a:p>
          <a:p>
            <a:pPr algn="just"/>
            <a:r>
              <a:rPr lang="en-US" b="1" dirty="0">
                <a:solidFill>
                  <a:srgbClr val="636467"/>
                </a:solidFill>
                <a:latin typeface="TradeGothic-BoldTwo"/>
              </a:rPr>
              <a:t>Talent Management: </a:t>
            </a:r>
            <a:r>
              <a:rPr lang="en-US" dirty="0">
                <a:solidFill>
                  <a:srgbClr val="636467"/>
                </a:solidFill>
                <a:latin typeface="TradeGothic-Light"/>
              </a:rPr>
              <a:t>Given the switch to remote </a:t>
            </a:r>
            <a:r>
              <a:rPr lang="en-US" dirty="0" smtClean="0">
                <a:solidFill>
                  <a:srgbClr val="636467"/>
                </a:solidFill>
                <a:latin typeface="TradeGothic-Light"/>
              </a:rPr>
              <a:t>operations and </a:t>
            </a:r>
            <a:r>
              <a:rPr lang="en-US" dirty="0">
                <a:solidFill>
                  <a:srgbClr val="636467"/>
                </a:solidFill>
                <a:latin typeface="TradeGothic-Light"/>
              </a:rPr>
              <a:t>dynamic labor conditions, can organizations face </a:t>
            </a:r>
            <a:r>
              <a:rPr lang="en-US" dirty="0" smtClean="0">
                <a:solidFill>
                  <a:srgbClr val="636467"/>
                </a:solidFill>
                <a:latin typeface="TradeGothic-Light"/>
              </a:rPr>
              <a:t>the challenges </a:t>
            </a:r>
            <a:r>
              <a:rPr lang="en-US" dirty="0">
                <a:solidFill>
                  <a:srgbClr val="636467"/>
                </a:solidFill>
                <a:latin typeface="TradeGothic-Light"/>
              </a:rPr>
              <a:t>of identifying, acquiring, training, and retaining </a:t>
            </a:r>
            <a:r>
              <a:rPr lang="en-US" dirty="0" smtClean="0">
                <a:solidFill>
                  <a:srgbClr val="636467"/>
                </a:solidFill>
                <a:latin typeface="TradeGothic-Light"/>
              </a:rPr>
              <a:t>the talent </a:t>
            </a:r>
            <a:r>
              <a:rPr lang="en-US" dirty="0">
                <a:solidFill>
                  <a:srgbClr val="636467"/>
                </a:solidFill>
                <a:latin typeface="TradeGothic-Light"/>
              </a:rPr>
              <a:t>they need to achieve their goals</a:t>
            </a:r>
            <a:r>
              <a:rPr lang="en-US" dirty="0" smtClean="0">
                <a:solidFill>
                  <a:srgbClr val="636467"/>
                </a:solidFill>
                <a:latin typeface="TradeGothic-Light"/>
              </a:rPr>
              <a:t>?</a:t>
            </a:r>
          </a:p>
          <a:p>
            <a:pPr algn="just"/>
            <a:endParaRPr lang="en-US" dirty="0">
              <a:solidFill>
                <a:srgbClr val="636467"/>
              </a:solidFill>
              <a:latin typeface="TradeGothic-Light"/>
            </a:endParaRPr>
          </a:p>
          <a:p>
            <a:pPr algn="just"/>
            <a:r>
              <a:rPr lang="en-US" b="1" dirty="0">
                <a:solidFill>
                  <a:srgbClr val="0070C0"/>
                </a:solidFill>
                <a:latin typeface="TradeGothic-BoldTwo"/>
              </a:rPr>
              <a:t>Organizational Governance: </a:t>
            </a:r>
            <a:r>
              <a:rPr lang="en-US" dirty="0">
                <a:solidFill>
                  <a:srgbClr val="0070C0"/>
                </a:solidFill>
                <a:latin typeface="TradeGothic-Light"/>
              </a:rPr>
              <a:t>Does governance — its </a:t>
            </a:r>
            <a:r>
              <a:rPr lang="en-US" dirty="0" smtClean="0">
                <a:solidFill>
                  <a:srgbClr val="0070C0"/>
                </a:solidFill>
                <a:latin typeface="TradeGothic-Light"/>
              </a:rPr>
              <a:t>rules, practices</a:t>
            </a:r>
            <a:r>
              <a:rPr lang="en-US" dirty="0">
                <a:solidFill>
                  <a:srgbClr val="0070C0"/>
                </a:solidFill>
                <a:latin typeface="TradeGothic-Light"/>
              </a:rPr>
              <a:t>, processes, and controls — </a:t>
            </a:r>
            <a:r>
              <a:rPr lang="en-US" b="1" u="sng" dirty="0">
                <a:solidFill>
                  <a:srgbClr val="0070C0"/>
                </a:solidFill>
                <a:latin typeface="TradeGothic-Light"/>
              </a:rPr>
              <a:t>enhance or </a:t>
            </a:r>
            <a:r>
              <a:rPr lang="en-US" b="1" u="sng" dirty="0" smtClean="0">
                <a:solidFill>
                  <a:srgbClr val="0070C0"/>
                </a:solidFill>
                <a:latin typeface="TradeGothic-Light"/>
              </a:rPr>
              <a:t>hinder achievement </a:t>
            </a:r>
            <a:r>
              <a:rPr lang="en-US" b="1" u="sng" dirty="0">
                <a:solidFill>
                  <a:srgbClr val="0070C0"/>
                </a:solidFill>
                <a:latin typeface="TradeGothic-Light"/>
              </a:rPr>
              <a:t>of objectives</a:t>
            </a:r>
            <a:r>
              <a:rPr lang="en-US" dirty="0" smtClean="0">
                <a:solidFill>
                  <a:srgbClr val="0070C0"/>
                </a:solidFill>
                <a:latin typeface="TradeGothic-Light"/>
              </a:rPr>
              <a:t>?</a:t>
            </a:r>
          </a:p>
          <a:p>
            <a:pPr algn="just"/>
            <a:endParaRPr lang="en-US" dirty="0">
              <a:solidFill>
                <a:srgbClr val="636467"/>
              </a:solidFill>
              <a:latin typeface="TradeGothic-Light"/>
            </a:endParaRPr>
          </a:p>
          <a:p>
            <a:pPr algn="just"/>
            <a:r>
              <a:rPr lang="en-US" b="1" dirty="0">
                <a:solidFill>
                  <a:srgbClr val="636467"/>
                </a:solidFill>
                <a:latin typeface="TradeGothic-BoldTwo"/>
              </a:rPr>
              <a:t>Data Privacy: </a:t>
            </a:r>
            <a:r>
              <a:rPr lang="en-US" dirty="0">
                <a:solidFill>
                  <a:srgbClr val="636467"/>
                </a:solidFill>
                <a:latin typeface="TradeGothic-Light"/>
              </a:rPr>
              <a:t>In light of the increasingly complex and </a:t>
            </a:r>
            <a:r>
              <a:rPr lang="en-US" dirty="0" smtClean="0">
                <a:solidFill>
                  <a:srgbClr val="636467"/>
                </a:solidFill>
                <a:latin typeface="TradeGothic-Light"/>
              </a:rPr>
              <a:t>dynamic international </a:t>
            </a:r>
            <a:r>
              <a:rPr lang="en-US" dirty="0">
                <a:solidFill>
                  <a:srgbClr val="636467"/>
                </a:solidFill>
                <a:latin typeface="TradeGothic-Light"/>
              </a:rPr>
              <a:t>regulatory environment, </a:t>
            </a:r>
            <a:r>
              <a:rPr lang="en-US" b="1" u="sng" dirty="0">
                <a:solidFill>
                  <a:srgbClr val="636467"/>
                </a:solidFill>
                <a:latin typeface="TradeGothic-Light"/>
              </a:rPr>
              <a:t>does the </a:t>
            </a:r>
            <a:r>
              <a:rPr lang="en-US" b="1" u="sng" dirty="0" smtClean="0">
                <a:solidFill>
                  <a:srgbClr val="636467"/>
                </a:solidFill>
                <a:latin typeface="TradeGothic-Light"/>
              </a:rPr>
              <a:t>organization adequately </a:t>
            </a:r>
            <a:r>
              <a:rPr lang="en-US" b="1" u="sng" dirty="0">
                <a:solidFill>
                  <a:srgbClr val="636467"/>
                </a:solidFill>
                <a:latin typeface="TradeGothic-Light"/>
              </a:rPr>
              <a:t>protect sensitive data and ensure compliance </a:t>
            </a:r>
            <a:r>
              <a:rPr lang="en-US" b="1" u="sng" dirty="0" smtClean="0">
                <a:solidFill>
                  <a:srgbClr val="636467"/>
                </a:solidFill>
                <a:latin typeface="TradeGothic-Light"/>
              </a:rPr>
              <a:t>with all </a:t>
            </a:r>
            <a:r>
              <a:rPr lang="en-US" b="1" u="sng" dirty="0">
                <a:solidFill>
                  <a:srgbClr val="636467"/>
                </a:solidFill>
                <a:latin typeface="TradeGothic-Light"/>
              </a:rPr>
              <a:t>applicable laws and regulations?</a:t>
            </a:r>
          </a:p>
          <a:p>
            <a:pPr algn="just"/>
            <a:endParaRPr lang="en-US" b="1" dirty="0" smtClean="0">
              <a:solidFill>
                <a:srgbClr val="636467"/>
              </a:solidFill>
              <a:latin typeface="TradeGothic-BoldTwo"/>
            </a:endParaRPr>
          </a:p>
          <a:p>
            <a:pPr algn="just"/>
            <a:r>
              <a:rPr lang="en-US" b="1" dirty="0" smtClean="0">
                <a:solidFill>
                  <a:srgbClr val="0070C0"/>
                </a:solidFill>
                <a:latin typeface="TradeGothic-BoldTwo"/>
              </a:rPr>
              <a:t>Culture</a:t>
            </a:r>
            <a:r>
              <a:rPr lang="en-US" b="1" dirty="0">
                <a:solidFill>
                  <a:srgbClr val="0070C0"/>
                </a:solidFill>
                <a:latin typeface="TradeGothic-BoldTwo"/>
              </a:rPr>
              <a:t>: </a:t>
            </a:r>
            <a:r>
              <a:rPr lang="en-US" dirty="0">
                <a:solidFill>
                  <a:srgbClr val="0070C0"/>
                </a:solidFill>
                <a:latin typeface="TradeGothic-Light"/>
              </a:rPr>
              <a:t>Given the rise of remote and flexible </a:t>
            </a:r>
            <a:r>
              <a:rPr lang="en-US" dirty="0" smtClean="0">
                <a:solidFill>
                  <a:srgbClr val="0070C0"/>
                </a:solidFill>
                <a:latin typeface="TradeGothic-Light"/>
              </a:rPr>
              <a:t>work arrangements</a:t>
            </a:r>
            <a:r>
              <a:rPr lang="en-US" dirty="0">
                <a:solidFill>
                  <a:srgbClr val="0070C0"/>
                </a:solidFill>
                <a:latin typeface="TradeGothic-Light"/>
              </a:rPr>
              <a:t>, </a:t>
            </a:r>
            <a:r>
              <a:rPr lang="en-US" b="1" u="sng" dirty="0">
                <a:solidFill>
                  <a:srgbClr val="0070C0"/>
                </a:solidFill>
                <a:latin typeface="TradeGothic-Light"/>
              </a:rPr>
              <a:t>does the organization understand, monitor, </a:t>
            </a:r>
            <a:r>
              <a:rPr lang="en-US" b="1" u="sng" dirty="0" smtClean="0">
                <a:solidFill>
                  <a:srgbClr val="0070C0"/>
                </a:solidFill>
                <a:latin typeface="TradeGothic-Light"/>
              </a:rPr>
              <a:t>and manage </a:t>
            </a:r>
            <a:r>
              <a:rPr lang="en-US" b="1" u="sng" dirty="0">
                <a:solidFill>
                  <a:srgbClr val="0070C0"/>
                </a:solidFill>
                <a:latin typeface="TradeGothic-Light"/>
              </a:rPr>
              <a:t>the tone, incentives, and actions that will drive </a:t>
            </a:r>
            <a:r>
              <a:rPr lang="en-US" b="1" u="sng" dirty="0" smtClean="0">
                <a:solidFill>
                  <a:srgbClr val="0070C0"/>
                </a:solidFill>
                <a:latin typeface="TradeGothic-Light"/>
              </a:rPr>
              <a:t>the desired </a:t>
            </a:r>
            <a:r>
              <a:rPr lang="en-US" b="1" u="sng" dirty="0">
                <a:solidFill>
                  <a:srgbClr val="0070C0"/>
                </a:solidFill>
                <a:latin typeface="TradeGothic-Light"/>
              </a:rPr>
              <a:t>behavior from all employees</a:t>
            </a:r>
            <a:r>
              <a:rPr lang="en-US" b="1" u="sng" dirty="0" smtClean="0">
                <a:solidFill>
                  <a:srgbClr val="0070C0"/>
                </a:solidFill>
                <a:latin typeface="TradeGothic-Light"/>
              </a:rPr>
              <a:t>?</a:t>
            </a:r>
          </a:p>
          <a:p>
            <a:pPr algn="just"/>
            <a:endParaRPr lang="en-US" dirty="0">
              <a:solidFill>
                <a:srgbClr val="636467"/>
              </a:solidFill>
              <a:latin typeface="TradeGothic-Light"/>
            </a:endParaRPr>
          </a:p>
          <a:p>
            <a:pPr algn="just"/>
            <a:r>
              <a:rPr lang="en-US" b="1" dirty="0">
                <a:solidFill>
                  <a:srgbClr val="636467"/>
                </a:solidFill>
                <a:latin typeface="TradeGothic-BoldTwo"/>
              </a:rPr>
              <a:t>Economic and Political Volatility</a:t>
            </a:r>
            <a:r>
              <a:rPr lang="en-US" dirty="0">
                <a:solidFill>
                  <a:srgbClr val="636467"/>
                </a:solidFill>
                <a:latin typeface="TradeGothic-Light"/>
              </a:rPr>
              <a:t>: Does the </a:t>
            </a:r>
            <a:r>
              <a:rPr lang="en-US" dirty="0" smtClean="0">
                <a:solidFill>
                  <a:srgbClr val="636467"/>
                </a:solidFill>
                <a:latin typeface="TradeGothic-Light"/>
              </a:rPr>
              <a:t>organization monitor </a:t>
            </a:r>
            <a:r>
              <a:rPr lang="en-US" dirty="0">
                <a:solidFill>
                  <a:srgbClr val="636467"/>
                </a:solidFill>
                <a:latin typeface="TradeGothic-Light"/>
              </a:rPr>
              <a:t>and address relevant challenges and </a:t>
            </a:r>
            <a:r>
              <a:rPr lang="en-US" dirty="0" smtClean="0">
                <a:solidFill>
                  <a:srgbClr val="636467"/>
                </a:solidFill>
                <a:latin typeface="TradeGothic-Light"/>
              </a:rPr>
              <a:t>uncertainties in </a:t>
            </a:r>
            <a:r>
              <a:rPr lang="en-US" b="1" u="sng" dirty="0">
                <a:solidFill>
                  <a:srgbClr val="FF0000"/>
                </a:solidFill>
                <a:latin typeface="TradeGothic-Light"/>
              </a:rPr>
              <a:t>a dynamic and potentially volatile economic and </a:t>
            </a:r>
            <a:r>
              <a:rPr lang="en-US" b="1" u="sng" dirty="0" smtClean="0">
                <a:solidFill>
                  <a:srgbClr val="FF0000"/>
                </a:solidFill>
                <a:latin typeface="TradeGothic-Light"/>
              </a:rPr>
              <a:t>political environment?</a:t>
            </a:r>
            <a:endParaRPr lang="en-US" b="1" u="sng" dirty="0">
              <a:solidFill>
                <a:srgbClr val="FF0000"/>
              </a:solidFill>
              <a:latin typeface="TradeGothic-Ligh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4275"/>
            <a:ext cx="3398293" cy="5308979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Question time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Ask the hard </a:t>
            </a:r>
            <a:br>
              <a:rPr lang="en-US" sz="3100" dirty="0" smtClean="0"/>
            </a:br>
            <a:r>
              <a:rPr lang="en-US" sz="3100" dirty="0" smtClean="0"/>
              <a:t>questions and answer them honestly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Much about ERM is asking uncomfortable questions and address even more uncomfortable answers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7558" y="885271"/>
            <a:ext cx="83524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TradeGothic-BoldTwo"/>
              </a:rPr>
              <a:t>Change in Regulatory Environment: </a:t>
            </a:r>
            <a:r>
              <a:rPr lang="en-US" dirty="0">
                <a:solidFill>
                  <a:srgbClr val="0070C0"/>
                </a:solidFill>
                <a:latin typeface="TradeGothic-Light"/>
              </a:rPr>
              <a:t>Is the </a:t>
            </a:r>
            <a:r>
              <a:rPr lang="en-US" dirty="0" smtClean="0">
                <a:solidFill>
                  <a:srgbClr val="0070C0"/>
                </a:solidFill>
                <a:latin typeface="TradeGothic-Light"/>
              </a:rPr>
              <a:t>organization, whether </a:t>
            </a:r>
            <a:r>
              <a:rPr lang="en-US" dirty="0">
                <a:solidFill>
                  <a:srgbClr val="0070C0"/>
                </a:solidFill>
                <a:latin typeface="TradeGothic-Light"/>
              </a:rPr>
              <a:t>heavily regulated or not, </a:t>
            </a:r>
            <a:r>
              <a:rPr lang="en-US" b="1" u="sng" dirty="0">
                <a:solidFill>
                  <a:srgbClr val="0070C0"/>
                </a:solidFill>
                <a:latin typeface="TradeGothic-Light"/>
              </a:rPr>
              <a:t>prepared to address the </a:t>
            </a:r>
            <a:r>
              <a:rPr lang="en-US" b="1" u="sng" dirty="0" smtClean="0">
                <a:solidFill>
                  <a:srgbClr val="0070C0"/>
                </a:solidFill>
                <a:latin typeface="TradeGothic-Light"/>
              </a:rPr>
              <a:t>risks in </a:t>
            </a:r>
            <a:r>
              <a:rPr lang="en-US" b="1" u="sng" dirty="0">
                <a:solidFill>
                  <a:srgbClr val="0070C0"/>
                </a:solidFill>
                <a:latin typeface="TradeGothic-Light"/>
              </a:rPr>
              <a:t>a dynamic and ambiguous regulatory environment</a:t>
            </a:r>
            <a:r>
              <a:rPr lang="en-US" dirty="0">
                <a:solidFill>
                  <a:srgbClr val="0070C0"/>
                </a:solidFill>
                <a:latin typeface="TradeGothic-Light"/>
              </a:rPr>
              <a:t>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636467"/>
              </a:solidFill>
              <a:latin typeface="TradeGothic-BoldTw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36467"/>
                </a:solidFill>
                <a:latin typeface="TradeGothic-BoldTwo"/>
              </a:rPr>
              <a:t>Supplier </a:t>
            </a:r>
            <a:r>
              <a:rPr lang="en-US" b="1" dirty="0">
                <a:solidFill>
                  <a:srgbClr val="636467"/>
                </a:solidFill>
                <a:latin typeface="TradeGothic-BoldTwo"/>
              </a:rPr>
              <a:t>and Vendor Management: </a:t>
            </a:r>
            <a:r>
              <a:rPr lang="en-US" dirty="0">
                <a:solidFill>
                  <a:srgbClr val="636467"/>
                </a:solidFill>
                <a:latin typeface="TradeGothic-Light"/>
              </a:rPr>
              <a:t>How equipped is </a:t>
            </a:r>
            <a:r>
              <a:rPr lang="en-US" dirty="0" smtClean="0">
                <a:solidFill>
                  <a:srgbClr val="636467"/>
                </a:solidFill>
                <a:latin typeface="TradeGothic-Light"/>
              </a:rPr>
              <a:t>the organization </a:t>
            </a:r>
            <a:r>
              <a:rPr lang="en-US" dirty="0">
                <a:solidFill>
                  <a:srgbClr val="636467"/>
                </a:solidFill>
                <a:latin typeface="TradeGothic-Light"/>
              </a:rPr>
              <a:t>to develop and monitor fruitful </a:t>
            </a:r>
            <a:r>
              <a:rPr lang="en-US" dirty="0" smtClean="0">
                <a:solidFill>
                  <a:srgbClr val="636467"/>
                </a:solidFill>
                <a:latin typeface="TradeGothic-Light"/>
              </a:rPr>
              <a:t>third-party relationships?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636467"/>
              </a:solidFill>
              <a:latin typeface="TradeGothic-Ligh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TradeGothic-BoldTwo"/>
              </a:rPr>
              <a:t>Disruptive Innovation: </a:t>
            </a:r>
            <a:r>
              <a:rPr lang="en-US" dirty="0">
                <a:solidFill>
                  <a:srgbClr val="0070C0"/>
                </a:solidFill>
                <a:latin typeface="TradeGothic-Light"/>
              </a:rPr>
              <a:t>Can the organization </a:t>
            </a:r>
            <a:r>
              <a:rPr lang="en-US" b="1" u="sng" dirty="0">
                <a:solidFill>
                  <a:srgbClr val="FF0000"/>
                </a:solidFill>
                <a:latin typeface="TradeGothic-Light"/>
              </a:rPr>
              <a:t>adapt to </a:t>
            </a:r>
            <a:r>
              <a:rPr lang="en-US" b="1" u="sng" dirty="0" smtClean="0">
                <a:solidFill>
                  <a:srgbClr val="FF0000"/>
                </a:solidFill>
                <a:latin typeface="TradeGothic-Light"/>
              </a:rPr>
              <a:t>and/or capitalize </a:t>
            </a:r>
            <a:r>
              <a:rPr lang="en-US" b="1" u="sng" dirty="0">
                <a:solidFill>
                  <a:srgbClr val="FF0000"/>
                </a:solidFill>
                <a:latin typeface="TradeGothic-Light"/>
              </a:rPr>
              <a:t>on disruption</a:t>
            </a:r>
            <a:r>
              <a:rPr lang="en-US" dirty="0" smtClean="0">
                <a:solidFill>
                  <a:srgbClr val="0070C0"/>
                </a:solidFill>
                <a:latin typeface="TradeGothic-Light"/>
              </a:rPr>
              <a:t>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636467"/>
              </a:solidFill>
              <a:latin typeface="TradeGothic-Ligh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36467"/>
                </a:solidFill>
                <a:latin typeface="TradeGothic-BoldTwo"/>
              </a:rPr>
              <a:t>Social Sustainability: </a:t>
            </a:r>
            <a:r>
              <a:rPr lang="en-US" dirty="0">
                <a:solidFill>
                  <a:srgbClr val="636467"/>
                </a:solidFill>
                <a:latin typeface="TradeGothic-Light"/>
              </a:rPr>
              <a:t>Is the organization able to </a:t>
            </a:r>
            <a:r>
              <a:rPr lang="en-US" dirty="0" smtClean="0">
                <a:solidFill>
                  <a:srgbClr val="636467"/>
                </a:solidFill>
                <a:latin typeface="TradeGothic-Light"/>
              </a:rPr>
              <a:t>understand and </a:t>
            </a:r>
            <a:r>
              <a:rPr lang="en-US" dirty="0">
                <a:solidFill>
                  <a:srgbClr val="636467"/>
                </a:solidFill>
                <a:latin typeface="TradeGothic-Light"/>
              </a:rPr>
              <a:t>manage the direct and indirect impacts its actions have </a:t>
            </a:r>
            <a:r>
              <a:rPr lang="en-US" dirty="0" smtClean="0">
                <a:solidFill>
                  <a:srgbClr val="636467"/>
                </a:solidFill>
                <a:latin typeface="TradeGothic-Light"/>
              </a:rPr>
              <a:t>on individuals </a:t>
            </a:r>
            <a:r>
              <a:rPr lang="en-US" dirty="0">
                <a:solidFill>
                  <a:srgbClr val="636467"/>
                </a:solidFill>
                <a:latin typeface="TradeGothic-Light"/>
              </a:rPr>
              <a:t>and communities</a:t>
            </a:r>
            <a:r>
              <a:rPr lang="en-US" dirty="0" smtClean="0">
                <a:solidFill>
                  <a:srgbClr val="636467"/>
                </a:solidFill>
                <a:latin typeface="TradeGothic-Light"/>
              </a:rPr>
              <a:t>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636467"/>
              </a:solidFill>
              <a:latin typeface="TradeGothic-Ligh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TradeGothic-BoldTwo"/>
              </a:rPr>
              <a:t>Supply Chain Disruption: </a:t>
            </a:r>
            <a:r>
              <a:rPr lang="en-US" dirty="0">
                <a:solidFill>
                  <a:srgbClr val="0070C0"/>
                </a:solidFill>
                <a:latin typeface="TradeGothic-Light"/>
              </a:rPr>
              <a:t>Has the organization built in </a:t>
            </a:r>
            <a:r>
              <a:rPr lang="en-US" dirty="0" smtClean="0">
                <a:solidFill>
                  <a:srgbClr val="0070C0"/>
                </a:solidFill>
                <a:latin typeface="TradeGothic-Light"/>
              </a:rPr>
              <a:t>the flexibility </a:t>
            </a:r>
            <a:r>
              <a:rPr lang="en-US" dirty="0">
                <a:solidFill>
                  <a:srgbClr val="0070C0"/>
                </a:solidFill>
                <a:latin typeface="TradeGothic-Light"/>
              </a:rPr>
              <a:t>necessary to adapt to current and future supply </a:t>
            </a:r>
            <a:r>
              <a:rPr lang="en-US" dirty="0" smtClean="0">
                <a:solidFill>
                  <a:srgbClr val="0070C0"/>
                </a:solidFill>
                <a:latin typeface="TradeGothic-Light"/>
              </a:rPr>
              <a:t>chain disruptions?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636467"/>
              </a:solidFill>
              <a:latin typeface="TradeGothic-Ligh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36467"/>
                </a:solidFill>
                <a:latin typeface="TradeGothic-BoldTwo"/>
              </a:rPr>
              <a:t>Environmental Sustainability: </a:t>
            </a:r>
            <a:r>
              <a:rPr lang="en-US" dirty="0">
                <a:solidFill>
                  <a:srgbClr val="636467"/>
                </a:solidFill>
                <a:latin typeface="TradeGothic-Light"/>
              </a:rPr>
              <a:t>Is the organization able </a:t>
            </a:r>
            <a:r>
              <a:rPr lang="en-US" dirty="0" smtClean="0">
                <a:solidFill>
                  <a:srgbClr val="636467"/>
                </a:solidFill>
                <a:latin typeface="TradeGothic-Light"/>
              </a:rPr>
              <a:t>to reliably </a:t>
            </a:r>
            <a:r>
              <a:rPr lang="en-US" dirty="0">
                <a:solidFill>
                  <a:srgbClr val="636467"/>
                </a:solidFill>
                <a:latin typeface="TradeGothic-Light"/>
              </a:rPr>
              <a:t>measure, evaluate, and accurately report on </a:t>
            </a:r>
            <a:r>
              <a:rPr lang="en-US" dirty="0" smtClean="0">
                <a:solidFill>
                  <a:srgbClr val="636467"/>
                </a:solidFill>
                <a:latin typeface="TradeGothic-Light"/>
              </a:rPr>
              <a:t>its environmental </a:t>
            </a:r>
            <a:r>
              <a:rPr lang="en-US" dirty="0">
                <a:solidFill>
                  <a:srgbClr val="636467"/>
                </a:solidFill>
                <a:latin typeface="TradeGothic-Light"/>
              </a:rPr>
              <a:t>impacts?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160" y="5841242"/>
            <a:ext cx="471004" cy="72797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4275"/>
            <a:ext cx="3398293" cy="5308979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Question time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Ask the hard </a:t>
            </a:r>
            <a:br>
              <a:rPr lang="en-US" sz="3100" dirty="0" smtClean="0"/>
            </a:br>
            <a:r>
              <a:rPr lang="en-US" sz="3100" dirty="0" smtClean="0"/>
              <a:t>questions and answer them honestly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Much about ERM is asking uncomfortable questions and address even more uncomfortable answers!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732" r="10695"/>
          <a:stretch/>
        </p:blipFill>
        <p:spPr>
          <a:xfrm>
            <a:off x="10499678" y="5206621"/>
            <a:ext cx="1692322" cy="16513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78235" y="343302"/>
            <a:ext cx="6832979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4D4D4D"/>
                </a:solidFill>
                <a:latin typeface="DejaVuSansMono"/>
              </a:rPr>
              <a:t>“A </a:t>
            </a:r>
            <a:r>
              <a:rPr lang="en-US" b="1" u="sng" dirty="0">
                <a:solidFill>
                  <a:srgbClr val="FF0000"/>
                </a:solidFill>
                <a:latin typeface="DejaVuSansMono"/>
              </a:rPr>
              <a:t>well-established enterprise risk management </a:t>
            </a:r>
            <a:r>
              <a:rPr lang="en-US" b="1" u="sng" dirty="0" smtClean="0">
                <a:solidFill>
                  <a:srgbClr val="FF0000"/>
                </a:solidFill>
                <a:latin typeface="DejaVuSansMono"/>
              </a:rPr>
              <a:t>program </a:t>
            </a:r>
            <a:r>
              <a:rPr lang="en-US" dirty="0" smtClean="0">
                <a:solidFill>
                  <a:srgbClr val="4D4D4D"/>
                </a:solidFill>
                <a:latin typeface="DejaVuSansMono"/>
              </a:rPr>
              <a:t>that’s </a:t>
            </a:r>
            <a:r>
              <a:rPr lang="en-US" b="1" u="sng" dirty="0">
                <a:solidFill>
                  <a:srgbClr val="FF0000"/>
                </a:solidFill>
                <a:latin typeface="DejaVuSansMono"/>
              </a:rPr>
              <a:t>appropriately sized for your </a:t>
            </a:r>
            <a:r>
              <a:rPr lang="en-US" b="1" u="sng" dirty="0" smtClean="0">
                <a:solidFill>
                  <a:srgbClr val="FF0000"/>
                </a:solidFill>
                <a:latin typeface="DejaVuSansMono"/>
              </a:rPr>
              <a:t>business </a:t>
            </a:r>
            <a:r>
              <a:rPr lang="en-US" dirty="0" smtClean="0">
                <a:solidFill>
                  <a:srgbClr val="4D4D4D"/>
                </a:solidFill>
                <a:latin typeface="DejaVuSansMono"/>
              </a:rPr>
              <a:t>and </a:t>
            </a:r>
            <a:r>
              <a:rPr lang="en-US" b="1" u="sng" dirty="0">
                <a:solidFill>
                  <a:srgbClr val="FF0000"/>
                </a:solidFill>
                <a:latin typeface="DejaVuSansMono"/>
              </a:rPr>
              <a:t>aligned to </a:t>
            </a:r>
            <a:r>
              <a:rPr lang="en-US" b="1" u="sng" dirty="0" smtClean="0">
                <a:solidFill>
                  <a:srgbClr val="FF0000"/>
                </a:solidFill>
                <a:latin typeface="DejaVuSansMono"/>
              </a:rPr>
              <a:t>your strategies </a:t>
            </a:r>
            <a:r>
              <a:rPr lang="en-US" b="1" u="sng" dirty="0">
                <a:solidFill>
                  <a:srgbClr val="FF0000"/>
                </a:solidFill>
                <a:latin typeface="DejaVuSansMono"/>
              </a:rPr>
              <a:t>and objectives</a:t>
            </a:r>
            <a:r>
              <a:rPr lang="en-US" b="1" dirty="0">
                <a:solidFill>
                  <a:srgbClr val="4D4D4D"/>
                </a:solidFill>
                <a:latin typeface="DejaVuSansMono"/>
              </a:rPr>
              <a:t> </a:t>
            </a:r>
            <a:r>
              <a:rPr lang="en-US" dirty="0">
                <a:solidFill>
                  <a:srgbClr val="4D4D4D"/>
                </a:solidFill>
                <a:latin typeface="DejaVuSansMono"/>
              </a:rPr>
              <a:t>can </a:t>
            </a:r>
            <a:r>
              <a:rPr lang="en-US" dirty="0" smtClean="0">
                <a:solidFill>
                  <a:srgbClr val="4D4D4D"/>
                </a:solidFill>
                <a:latin typeface="DejaVuSansMono"/>
              </a:rPr>
              <a:t>help …</a:t>
            </a:r>
          </a:p>
          <a:p>
            <a:pPr algn="just"/>
            <a:endParaRPr lang="en-US" dirty="0">
              <a:solidFill>
                <a:srgbClr val="4D4D4D"/>
              </a:solidFill>
              <a:latin typeface="DejaVuSansMono"/>
            </a:endParaRPr>
          </a:p>
          <a:p>
            <a:pPr algn="just"/>
            <a:r>
              <a:rPr lang="en-US" dirty="0" smtClean="0">
                <a:solidFill>
                  <a:srgbClr val="4D4D4D"/>
                </a:solidFill>
                <a:latin typeface="DejaVuSansMono"/>
              </a:rPr>
              <a:t>you </a:t>
            </a:r>
            <a:r>
              <a:rPr lang="en-US" b="1" u="sng" dirty="0">
                <a:solidFill>
                  <a:schemeClr val="accent4"/>
                </a:solidFill>
                <a:latin typeface="DejaVuSansMono"/>
              </a:rPr>
              <a:t>proactively manage </a:t>
            </a:r>
            <a:r>
              <a:rPr lang="en-US" b="1" u="sng" dirty="0" smtClean="0">
                <a:solidFill>
                  <a:schemeClr val="accent4"/>
                </a:solidFill>
                <a:latin typeface="DejaVuSansMono"/>
              </a:rPr>
              <a:t>risk</a:t>
            </a:r>
            <a:r>
              <a:rPr lang="en-US" dirty="0" smtClean="0">
                <a:solidFill>
                  <a:srgbClr val="4D4D4D"/>
                </a:solidFill>
                <a:latin typeface="DejaVuSansMono"/>
              </a:rPr>
              <a:t>, reduce </a:t>
            </a:r>
            <a:r>
              <a:rPr lang="en-US" dirty="0">
                <a:solidFill>
                  <a:srgbClr val="4D4D4D"/>
                </a:solidFill>
                <a:latin typeface="DejaVuSansMono"/>
              </a:rPr>
              <a:t>negative surprises, </a:t>
            </a:r>
            <a:r>
              <a:rPr lang="en-US" b="1" u="sng" dirty="0">
                <a:solidFill>
                  <a:schemeClr val="accent4"/>
                </a:solidFill>
                <a:latin typeface="DejaVuSansMono"/>
              </a:rPr>
              <a:t>embrace risks to act </a:t>
            </a:r>
            <a:r>
              <a:rPr lang="en-US" b="1" u="sng" dirty="0" smtClean="0">
                <a:solidFill>
                  <a:schemeClr val="accent4"/>
                </a:solidFill>
                <a:latin typeface="DejaVuSansMono"/>
              </a:rPr>
              <a:t>on opportunities</a:t>
            </a:r>
            <a:r>
              <a:rPr lang="en-US" b="1" dirty="0" smtClean="0">
                <a:solidFill>
                  <a:srgbClr val="4D4D4D"/>
                </a:solidFill>
                <a:latin typeface="DejaVuSansMono"/>
              </a:rPr>
              <a:t> and </a:t>
            </a:r>
            <a:r>
              <a:rPr lang="en-US" b="1" u="sng" dirty="0">
                <a:solidFill>
                  <a:schemeClr val="accent4"/>
                </a:solidFill>
                <a:latin typeface="DejaVuSansMono"/>
              </a:rPr>
              <a:t>bring value to your organization. </a:t>
            </a:r>
            <a:endParaRPr lang="en-US" b="1" u="sng" dirty="0" smtClean="0">
              <a:solidFill>
                <a:schemeClr val="accent4"/>
              </a:solidFill>
              <a:latin typeface="DejaVuSansMon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9291" y="4735773"/>
            <a:ext cx="539086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4D4D4D"/>
                </a:solidFill>
                <a:latin typeface="DejaVuSansMono"/>
              </a:rPr>
              <a:t>“..</a:t>
            </a:r>
            <a:r>
              <a:rPr lang="en-US" b="1" i="1" dirty="0" smtClean="0">
                <a:solidFill>
                  <a:srgbClr val="0070C0"/>
                </a:solidFill>
                <a:latin typeface="DejaVuSansMono"/>
              </a:rPr>
              <a:t>leaders </a:t>
            </a:r>
            <a:r>
              <a:rPr lang="en-US" b="1" i="1" dirty="0">
                <a:solidFill>
                  <a:srgbClr val="0070C0"/>
                </a:solidFill>
                <a:latin typeface="DejaVuSansMono"/>
              </a:rPr>
              <a:t>find certain of these risks, </a:t>
            </a:r>
            <a:r>
              <a:rPr lang="en-US" b="1" i="1" dirty="0" smtClean="0">
                <a:solidFill>
                  <a:srgbClr val="0070C0"/>
                </a:solidFill>
                <a:latin typeface="DejaVuSansMono"/>
              </a:rPr>
              <a:t>specifically Organizational </a:t>
            </a:r>
            <a:r>
              <a:rPr lang="en-US" b="1" i="1" dirty="0">
                <a:solidFill>
                  <a:srgbClr val="0070C0"/>
                </a:solidFill>
                <a:latin typeface="DejaVuSansMono"/>
              </a:rPr>
              <a:t>Governance, to be more relevant than </a:t>
            </a:r>
            <a:r>
              <a:rPr lang="en-US" b="1" i="1" dirty="0" smtClean="0">
                <a:solidFill>
                  <a:srgbClr val="0070C0"/>
                </a:solidFill>
                <a:latin typeface="DejaVuSansMono"/>
              </a:rPr>
              <a:t>others</a:t>
            </a:r>
            <a:r>
              <a:rPr lang="en-US" b="1" dirty="0" smtClean="0">
                <a:solidFill>
                  <a:srgbClr val="4D4D4D"/>
                </a:solidFill>
                <a:latin typeface="DejaVuSansMono"/>
              </a:rPr>
              <a:t>. Respondents </a:t>
            </a:r>
            <a:r>
              <a:rPr lang="en-US" b="1" dirty="0">
                <a:solidFill>
                  <a:srgbClr val="4D4D4D"/>
                </a:solidFill>
                <a:latin typeface="DejaVuSansMono"/>
              </a:rPr>
              <a:t>also felt that </a:t>
            </a:r>
            <a:r>
              <a:rPr lang="en-US" b="1" i="1" dirty="0">
                <a:solidFill>
                  <a:srgbClr val="0070C0"/>
                </a:solidFill>
                <a:latin typeface="DejaVuSansMono"/>
              </a:rPr>
              <a:t>organizations’ ability to manage </a:t>
            </a:r>
            <a:r>
              <a:rPr lang="en-US" b="1" i="1" dirty="0" smtClean="0">
                <a:solidFill>
                  <a:srgbClr val="0070C0"/>
                </a:solidFill>
                <a:latin typeface="DejaVuSansMono"/>
              </a:rPr>
              <a:t>certain risks </a:t>
            </a:r>
            <a:r>
              <a:rPr lang="en-US" b="1" i="1" dirty="0">
                <a:solidFill>
                  <a:srgbClr val="0070C0"/>
                </a:solidFill>
                <a:latin typeface="DejaVuSansMono"/>
              </a:rPr>
              <a:t>were less in line with the relevance of the </a:t>
            </a:r>
            <a:r>
              <a:rPr lang="en-US" b="1" i="1" dirty="0" smtClean="0">
                <a:solidFill>
                  <a:srgbClr val="0070C0"/>
                </a:solidFill>
                <a:latin typeface="DejaVuSansMono"/>
              </a:rPr>
              <a:t>risk</a:t>
            </a:r>
            <a:r>
              <a:rPr lang="en-US" b="1" dirty="0" smtClean="0">
                <a:solidFill>
                  <a:srgbClr val="4D4D4D"/>
                </a:solidFill>
                <a:latin typeface="DejaVuSansMono"/>
              </a:rPr>
              <a:t>..”</a:t>
            </a:r>
            <a:endParaRPr lang="en-US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50627"/>
            <a:ext cx="3373252" cy="5336274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The ERM, Governance and Regulatory Compliance objective here?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The fundamentals remain the same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The path to effectiveness has gotten more vicious but also more exciting!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8" name="Rectangle 7"/>
          <p:cNvSpPr/>
          <p:nvPr/>
        </p:nvSpPr>
        <p:spPr>
          <a:xfrm>
            <a:off x="4824479" y="2524289"/>
            <a:ext cx="4940492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4D4D4D"/>
                </a:solidFill>
                <a:latin typeface="DejaVuSansMono"/>
              </a:rPr>
              <a:t>“Alignment </a:t>
            </a:r>
            <a:r>
              <a:rPr lang="en-US" sz="2400" b="1" dirty="0">
                <a:solidFill>
                  <a:srgbClr val="4D4D4D"/>
                </a:solidFill>
                <a:latin typeface="DejaVuSansMono"/>
              </a:rPr>
              <a:t>across all </a:t>
            </a:r>
            <a:r>
              <a:rPr lang="en-US" sz="2400" b="1" dirty="0" smtClean="0">
                <a:solidFill>
                  <a:srgbClr val="4D4D4D"/>
                </a:solidFill>
                <a:latin typeface="DejaVuSansMono"/>
              </a:rPr>
              <a:t>levels of </a:t>
            </a:r>
            <a:r>
              <a:rPr lang="en-US" sz="2400" b="1" dirty="0">
                <a:solidFill>
                  <a:srgbClr val="4D4D4D"/>
                </a:solidFill>
                <a:latin typeface="DejaVuSansMono"/>
              </a:rPr>
              <a:t>the organization on how risks are identified, </a:t>
            </a:r>
            <a:r>
              <a:rPr lang="en-US" sz="2400" b="1" dirty="0" smtClean="0">
                <a:solidFill>
                  <a:srgbClr val="4D4D4D"/>
                </a:solidFill>
                <a:latin typeface="DejaVuSansMono"/>
              </a:rPr>
              <a:t>assessed and managed </a:t>
            </a:r>
            <a:r>
              <a:rPr lang="en-US" sz="2400" b="1" dirty="0">
                <a:solidFill>
                  <a:srgbClr val="4D4D4D"/>
                </a:solidFill>
                <a:latin typeface="DejaVuSansMono"/>
              </a:rPr>
              <a:t>continues to be critical</a:t>
            </a:r>
            <a:r>
              <a:rPr lang="en-US" sz="2400" b="1" dirty="0" smtClean="0">
                <a:solidFill>
                  <a:srgbClr val="4D4D4D"/>
                </a:solidFill>
                <a:latin typeface="DejaVuSansMono"/>
              </a:rPr>
              <a:t>.”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729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252" y="667108"/>
            <a:ext cx="8818748" cy="5419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256"/>
          <a:stretch/>
        </p:blipFill>
        <p:spPr>
          <a:xfrm>
            <a:off x="11096057" y="5829822"/>
            <a:ext cx="1095943" cy="911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23" y="107550"/>
            <a:ext cx="1842518" cy="1798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50627"/>
            <a:ext cx="3373252" cy="5336274"/>
          </a:xfrm>
        </p:spPr>
        <p:txBody>
          <a:bodyPr>
            <a:normAutofit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ERM </a:t>
            </a:r>
            <a:r>
              <a:rPr lang="en-US" sz="3100" dirty="0"/>
              <a:t>,</a:t>
            </a:r>
            <a:r>
              <a:rPr lang="en-US" sz="3100" dirty="0" smtClean="0"/>
              <a:t>Governance,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Compliance, CEOs, BODs, Regulatory  Practitioners…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….Knew </a:t>
            </a:r>
            <a:r>
              <a:rPr lang="en-US" sz="3100" dirty="0" smtClean="0"/>
              <a:t>Normal!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9444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09"/>
          <a:stretch/>
        </p:blipFill>
        <p:spPr>
          <a:xfrm>
            <a:off x="0" y="5751871"/>
            <a:ext cx="12192000" cy="110612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86746" y="692209"/>
            <a:ext cx="4055808" cy="3764956"/>
            <a:chOff x="4586746" y="692209"/>
            <a:chExt cx="4055808" cy="376495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04" r="58638" b="21700"/>
            <a:stretch/>
          </p:blipFill>
          <p:spPr>
            <a:xfrm>
              <a:off x="4586746" y="692209"/>
              <a:ext cx="4055808" cy="14352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" t="199" r="58690" b="83284"/>
            <a:stretch/>
          </p:blipFill>
          <p:spPr>
            <a:xfrm>
              <a:off x="5167269" y="3182499"/>
              <a:ext cx="2894762" cy="12746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3" y="2274644"/>
            <a:ext cx="1620381" cy="15528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675" y="2274644"/>
            <a:ext cx="1620381" cy="15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0068"/>
          <a:stretch/>
        </p:blipFill>
        <p:spPr>
          <a:xfrm>
            <a:off x="3490770" y="0"/>
            <a:ext cx="7568324" cy="6716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256"/>
          <a:stretch/>
        </p:blipFill>
        <p:spPr>
          <a:xfrm>
            <a:off x="10758843" y="5774602"/>
            <a:ext cx="1132906" cy="9422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23331"/>
            <a:ext cx="3411940" cy="53635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these affect ERM, Governance and Regulatory </a:t>
            </a:r>
            <a:r>
              <a:rPr lang="en-US" sz="2800" dirty="0"/>
              <a:t>C</a:t>
            </a:r>
            <a:r>
              <a:rPr lang="en-US" sz="2800" dirty="0" smtClean="0"/>
              <a:t>ompliance? 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The trends are indicative and instructive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ERM and Governance is about being best placed to meet objectives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70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786"/>
          <a:stretch/>
        </p:blipFill>
        <p:spPr>
          <a:xfrm>
            <a:off x="4148918" y="268477"/>
            <a:ext cx="7233314" cy="6383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256"/>
          <a:stretch/>
        </p:blipFill>
        <p:spPr>
          <a:xfrm>
            <a:off x="11059094" y="5915775"/>
            <a:ext cx="1132906" cy="942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55" y="109182"/>
            <a:ext cx="1842518" cy="1798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008636"/>
            <a:ext cx="3411940" cy="536357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The critical risk trends are here to stay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L</a:t>
            </a:r>
            <a:r>
              <a:rPr lang="en-US" sz="2700" dirty="0" smtClean="0"/>
              <a:t>ooking 10 years out is useful – but decide you own horizons [1, 3, 5 years?]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There are skill shifting changes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ERM practitioners need to look and understand more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3331"/>
            <a:ext cx="3411940" cy="53635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is the new normal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ERM must now be more fundamental, agile, used strategically, become more prominent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“one trick pony” is dead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55147" y="2301249"/>
            <a:ext cx="81886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4D4D4D"/>
              </a:solidFill>
              <a:latin typeface="DejaVuSansMono"/>
            </a:endParaRPr>
          </a:p>
          <a:p>
            <a:r>
              <a:rPr lang="en-US" sz="2000" b="1" dirty="0">
                <a:solidFill>
                  <a:srgbClr val="4D4D4D"/>
                </a:solidFill>
                <a:latin typeface="DejaVuSansMono"/>
              </a:rPr>
              <a:t>7. </a:t>
            </a:r>
            <a:r>
              <a:rPr lang="en-US" sz="2000" b="1" dirty="0">
                <a:solidFill>
                  <a:srgbClr val="0070C0"/>
                </a:solidFill>
                <a:latin typeface="DejaVuSansMono"/>
              </a:rPr>
              <a:t>Change in Regulatory Environment</a:t>
            </a:r>
          </a:p>
          <a:p>
            <a:endParaRPr lang="en-US" sz="2000" b="1" dirty="0" smtClean="0">
              <a:solidFill>
                <a:srgbClr val="4D4D4D"/>
              </a:solidFill>
              <a:latin typeface="DejaVuSansMono"/>
            </a:endParaRPr>
          </a:p>
          <a:p>
            <a:r>
              <a:rPr lang="en-US" sz="2000" b="1" dirty="0" smtClean="0">
                <a:solidFill>
                  <a:srgbClr val="4D4D4D"/>
                </a:solidFill>
                <a:latin typeface="DejaVuSansMono"/>
              </a:rPr>
              <a:t>8</a:t>
            </a:r>
            <a:r>
              <a:rPr lang="en-US" sz="2000" b="1" dirty="0">
                <a:solidFill>
                  <a:srgbClr val="4D4D4D"/>
                </a:solidFill>
                <a:latin typeface="DejaVuSansMono"/>
              </a:rPr>
              <a:t>. Supplier and Vendor Management</a:t>
            </a:r>
          </a:p>
          <a:p>
            <a:endParaRPr lang="en-US" sz="2000" b="1" dirty="0" smtClean="0">
              <a:solidFill>
                <a:srgbClr val="4D4D4D"/>
              </a:solidFill>
              <a:latin typeface="DejaVuSansMono"/>
            </a:endParaRPr>
          </a:p>
          <a:p>
            <a:r>
              <a:rPr lang="en-US" sz="2000" b="1" dirty="0" smtClean="0">
                <a:solidFill>
                  <a:srgbClr val="4D4D4D"/>
                </a:solidFill>
                <a:latin typeface="DejaVuSansMono"/>
              </a:rPr>
              <a:t>9</a:t>
            </a:r>
            <a:r>
              <a:rPr lang="en-US" sz="2000" b="1" dirty="0">
                <a:solidFill>
                  <a:srgbClr val="4D4D4D"/>
                </a:solidFill>
                <a:latin typeface="DejaVuSansMono"/>
              </a:rPr>
              <a:t>. </a:t>
            </a:r>
            <a:r>
              <a:rPr lang="en-US" sz="2000" b="1" dirty="0">
                <a:solidFill>
                  <a:srgbClr val="0070C0"/>
                </a:solidFill>
                <a:latin typeface="DejaVuSansMono"/>
              </a:rPr>
              <a:t>Disruptive Innovation</a:t>
            </a:r>
          </a:p>
          <a:p>
            <a:endParaRPr lang="en-US" sz="2000" b="1" dirty="0" smtClean="0">
              <a:solidFill>
                <a:srgbClr val="4D4D4D"/>
              </a:solidFill>
              <a:latin typeface="DejaVuSansMono"/>
            </a:endParaRPr>
          </a:p>
          <a:p>
            <a:r>
              <a:rPr lang="en-US" sz="2000" b="1" dirty="0" smtClean="0">
                <a:solidFill>
                  <a:srgbClr val="4D4D4D"/>
                </a:solidFill>
                <a:latin typeface="DejaVuSansMono"/>
              </a:rPr>
              <a:t>10</a:t>
            </a:r>
            <a:r>
              <a:rPr lang="en-US" sz="2000" b="1" dirty="0">
                <a:solidFill>
                  <a:srgbClr val="4D4D4D"/>
                </a:solidFill>
                <a:latin typeface="DejaVuSansMono"/>
              </a:rPr>
              <a:t>. Social Sustainability</a:t>
            </a:r>
          </a:p>
          <a:p>
            <a:endParaRPr lang="en-US" sz="2000" b="1" dirty="0" smtClean="0">
              <a:solidFill>
                <a:srgbClr val="4D4D4D"/>
              </a:solidFill>
              <a:latin typeface="DejaVuSansMono"/>
            </a:endParaRPr>
          </a:p>
          <a:p>
            <a:r>
              <a:rPr lang="en-US" sz="2000" b="1" dirty="0" smtClean="0">
                <a:solidFill>
                  <a:srgbClr val="4D4D4D"/>
                </a:solidFill>
                <a:latin typeface="DejaVuSansMono"/>
              </a:rPr>
              <a:t>11</a:t>
            </a:r>
            <a:r>
              <a:rPr lang="en-US" sz="2000" b="1" dirty="0">
                <a:solidFill>
                  <a:srgbClr val="4D4D4D"/>
                </a:solidFill>
                <a:latin typeface="DejaVuSansMono"/>
              </a:rPr>
              <a:t>. </a:t>
            </a:r>
            <a:r>
              <a:rPr lang="en-US" sz="2000" b="1" dirty="0">
                <a:solidFill>
                  <a:srgbClr val="0070C0"/>
                </a:solidFill>
                <a:latin typeface="DejaVuSansMono"/>
              </a:rPr>
              <a:t>Supply Chain </a:t>
            </a:r>
            <a:r>
              <a:rPr lang="en-US" sz="2000" b="1" dirty="0" smtClean="0">
                <a:solidFill>
                  <a:srgbClr val="0070C0"/>
                </a:solidFill>
                <a:latin typeface="DejaVuSansMono"/>
              </a:rPr>
              <a:t>Disruption</a:t>
            </a:r>
          </a:p>
          <a:p>
            <a:endParaRPr lang="en-US" sz="2000" b="1" dirty="0">
              <a:solidFill>
                <a:srgbClr val="4D4D4D"/>
              </a:solidFill>
              <a:latin typeface="DejaVuSansMono"/>
            </a:endParaRPr>
          </a:p>
          <a:p>
            <a:r>
              <a:rPr lang="en-US" sz="2000" b="1" dirty="0">
                <a:solidFill>
                  <a:srgbClr val="4D4D4D"/>
                </a:solidFill>
                <a:latin typeface="DejaVuSansMono"/>
              </a:rPr>
              <a:t>12. Environmental Sustainability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515" y="5351628"/>
            <a:ext cx="641445" cy="991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3320" y="0"/>
            <a:ext cx="3213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Top 12 Risk for 2022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460843" y="696772"/>
            <a:ext cx="81886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Cybersecurity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2000" b="1" dirty="0"/>
          </a:p>
          <a:p>
            <a:r>
              <a:rPr lang="en-US" sz="2000" b="1" dirty="0"/>
              <a:t>2. </a:t>
            </a:r>
            <a:r>
              <a:rPr lang="en-US" sz="2000" b="1" dirty="0">
                <a:solidFill>
                  <a:srgbClr val="FF0000"/>
                </a:solidFill>
              </a:rPr>
              <a:t>Talent </a:t>
            </a:r>
            <a:r>
              <a:rPr lang="en-US" sz="2000" b="1" dirty="0" smtClean="0">
                <a:solidFill>
                  <a:srgbClr val="FF0000"/>
                </a:solidFill>
              </a:rPr>
              <a:t>Management</a:t>
            </a:r>
          </a:p>
          <a:p>
            <a:endParaRPr lang="en-US" sz="2000" b="1" dirty="0">
              <a:solidFill>
                <a:srgbClr val="4D4D4D"/>
              </a:solidFill>
              <a:latin typeface="DejaVuSansMono"/>
            </a:endParaRPr>
          </a:p>
          <a:p>
            <a:r>
              <a:rPr lang="en-US" sz="2000" b="1" dirty="0" smtClean="0">
                <a:solidFill>
                  <a:srgbClr val="4D4D4D"/>
                </a:solidFill>
                <a:latin typeface="DejaVuSansMono"/>
              </a:rPr>
              <a:t>3</a:t>
            </a:r>
            <a:r>
              <a:rPr lang="en-US" sz="2000" b="1" dirty="0">
                <a:solidFill>
                  <a:srgbClr val="4D4D4D"/>
                </a:solidFill>
                <a:latin typeface="DejaVuSansMono"/>
              </a:rPr>
              <a:t>. </a:t>
            </a:r>
            <a:r>
              <a:rPr lang="en-US" sz="2000" b="1" dirty="0">
                <a:solidFill>
                  <a:srgbClr val="FF0000"/>
                </a:solidFill>
                <a:latin typeface="DejaVuSansMono"/>
              </a:rPr>
              <a:t>Organizational </a:t>
            </a:r>
            <a:r>
              <a:rPr lang="en-US" sz="2000" b="1" dirty="0" smtClean="0">
                <a:solidFill>
                  <a:srgbClr val="FF0000"/>
                </a:solidFill>
                <a:latin typeface="DejaVuSansMono"/>
              </a:rPr>
              <a:t>Governance</a:t>
            </a:r>
          </a:p>
          <a:p>
            <a:endParaRPr lang="en-US" sz="2000" b="1" dirty="0">
              <a:solidFill>
                <a:srgbClr val="4D4D4D"/>
              </a:solidFill>
              <a:latin typeface="DejaVuSansMono"/>
            </a:endParaRPr>
          </a:p>
          <a:p>
            <a:r>
              <a:rPr lang="en-US" sz="2000" b="1" dirty="0">
                <a:solidFill>
                  <a:srgbClr val="4D4D4D"/>
                </a:solidFill>
                <a:latin typeface="DejaVuSansMono"/>
              </a:rPr>
              <a:t>4. </a:t>
            </a:r>
            <a:r>
              <a:rPr lang="en-US" sz="2000" b="1" dirty="0">
                <a:solidFill>
                  <a:srgbClr val="FF0000"/>
                </a:solidFill>
                <a:latin typeface="DejaVuSansMono"/>
              </a:rPr>
              <a:t>Data </a:t>
            </a:r>
            <a:r>
              <a:rPr lang="en-US" sz="2000" b="1" dirty="0" smtClean="0">
                <a:solidFill>
                  <a:srgbClr val="FF0000"/>
                </a:solidFill>
                <a:latin typeface="DejaVuSansMono"/>
              </a:rPr>
              <a:t>Privacy</a:t>
            </a:r>
          </a:p>
          <a:p>
            <a:endParaRPr lang="en-US" sz="2000" b="1" dirty="0">
              <a:solidFill>
                <a:srgbClr val="4D4D4D"/>
              </a:solidFill>
              <a:latin typeface="DejaVuSansMono"/>
            </a:endParaRPr>
          </a:p>
          <a:p>
            <a:r>
              <a:rPr lang="en-US" sz="2000" b="1" dirty="0">
                <a:solidFill>
                  <a:srgbClr val="4D4D4D"/>
                </a:solidFill>
                <a:latin typeface="DejaVuSansMono"/>
              </a:rPr>
              <a:t>5. </a:t>
            </a:r>
            <a:r>
              <a:rPr lang="en-US" sz="2000" b="1" dirty="0" smtClean="0">
                <a:solidFill>
                  <a:srgbClr val="FF0000"/>
                </a:solidFill>
                <a:latin typeface="DejaVuSansMono"/>
              </a:rPr>
              <a:t>Culture</a:t>
            </a:r>
          </a:p>
          <a:p>
            <a:endParaRPr lang="en-US" sz="2000" b="1" dirty="0">
              <a:solidFill>
                <a:srgbClr val="4D4D4D"/>
              </a:solidFill>
              <a:latin typeface="DejaVuSansMono"/>
            </a:endParaRPr>
          </a:p>
          <a:p>
            <a:r>
              <a:rPr lang="en-US" sz="2000" b="1" dirty="0">
                <a:solidFill>
                  <a:srgbClr val="4D4D4D"/>
                </a:solidFill>
                <a:latin typeface="DejaVuSansMono"/>
              </a:rPr>
              <a:t>6. </a:t>
            </a:r>
            <a:r>
              <a:rPr lang="en-US" sz="2000" b="1" dirty="0">
                <a:solidFill>
                  <a:srgbClr val="FF0000"/>
                </a:solidFill>
                <a:latin typeface="DejaVuSansMono"/>
              </a:rPr>
              <a:t>Economic and </a:t>
            </a:r>
            <a:r>
              <a:rPr lang="en-US" sz="2000" b="1" dirty="0" smtClean="0">
                <a:solidFill>
                  <a:srgbClr val="FF0000"/>
                </a:solidFill>
                <a:latin typeface="DejaVuSansMono"/>
              </a:rPr>
              <a:t>Political</a:t>
            </a:r>
          </a:p>
          <a:p>
            <a:r>
              <a:rPr lang="en-US" sz="2000" b="1" dirty="0">
                <a:solidFill>
                  <a:srgbClr val="FF0000"/>
                </a:solidFill>
                <a:latin typeface="DejaVuSansMono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DejaVuSansMono"/>
              </a:rPr>
              <a:t>   Volatility</a:t>
            </a:r>
          </a:p>
          <a:p>
            <a:endParaRPr lang="en-US" sz="1600" b="1" dirty="0">
              <a:solidFill>
                <a:srgbClr val="4D4D4D"/>
              </a:solidFill>
              <a:latin typeface="DejaVuSansMono"/>
            </a:endParaRPr>
          </a:p>
        </p:txBody>
      </p:sp>
    </p:spTree>
    <p:extLst>
      <p:ext uri="{BB962C8B-B14F-4D97-AF65-F5344CB8AC3E}">
        <p14:creationId xmlns:p14="http://schemas.microsoft.com/office/powerpoint/2010/main" val="42510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9939"/>
            <a:ext cx="3474302" cy="5249667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The dynamic and volatile environment is also about opportunities –ERM has a major role to play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ERM is also about exploiting uncertainties for gain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I</a:t>
            </a:r>
            <a:r>
              <a:rPr lang="en-US" sz="2700" dirty="0" smtClean="0"/>
              <a:t>mproving the risk infrastructure is about adding value – better able to meet strategic objectives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027" y="5608803"/>
            <a:ext cx="641445" cy="991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302" y="1123837"/>
            <a:ext cx="8717698" cy="35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0627"/>
            <a:ext cx="3373252" cy="5336274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Improve organizational understanding of risks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Enhance organizational capabilities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Anticipate board and regulatory pressures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Build confidence</a:t>
            </a:r>
            <a:endParaRPr lang="en-US" sz="3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823"/>
          <a:stretch/>
        </p:blipFill>
        <p:spPr>
          <a:xfrm>
            <a:off x="3477264" y="977619"/>
            <a:ext cx="8077220" cy="5322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934" y="5804545"/>
            <a:ext cx="641445" cy="991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1181" y="351901"/>
            <a:ext cx="4116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 Gaps and GAPING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059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2643"/>
            <a:ext cx="3452884" cy="5290611"/>
          </a:xfrm>
        </p:spPr>
        <p:txBody>
          <a:bodyPr/>
          <a:lstStyle/>
          <a:p>
            <a:r>
              <a:rPr lang="en-US" dirty="0" smtClean="0"/>
              <a:t>The differences between practitioners, Executives and Board are instructive.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543" y="382137"/>
            <a:ext cx="8175009" cy="653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41" t="20069" r="10983" b="12681"/>
          <a:stretch/>
        </p:blipFill>
        <p:spPr>
          <a:xfrm>
            <a:off x="3633232" y="3650849"/>
            <a:ext cx="3694393" cy="291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87" t="8680" r="10246" b="11503"/>
          <a:stretch/>
        </p:blipFill>
        <p:spPr>
          <a:xfrm rot="20880131">
            <a:off x="3726376" y="444050"/>
            <a:ext cx="3725838" cy="2388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049" t="9216" r="9778" b="20890"/>
          <a:stretch/>
        </p:blipFill>
        <p:spPr>
          <a:xfrm rot="20831914">
            <a:off x="7528286" y="3592651"/>
            <a:ext cx="4389409" cy="230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9966" y="5838978"/>
            <a:ext cx="641445" cy="991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-1" r="-1933" b="5275"/>
          <a:stretch/>
        </p:blipFill>
        <p:spPr>
          <a:xfrm rot="467094">
            <a:off x="8028257" y="492202"/>
            <a:ext cx="3598746" cy="2410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82643"/>
            <a:ext cx="3452884" cy="5290611"/>
          </a:xfrm>
        </p:spPr>
        <p:txBody>
          <a:bodyPr>
            <a:normAutofit/>
          </a:bodyPr>
          <a:lstStyle/>
          <a:p>
            <a:r>
              <a:rPr lang="en-US" dirty="0" smtClean="0"/>
              <a:t>What is being said about risk in your organization?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If there is no talk something is wrong!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57431" y="1026703"/>
            <a:ext cx="847526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lain"/>
            </a:pP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New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waves of COVID will not derail the recovery as it transitions from pandemic to endemic. </a:t>
            </a:r>
            <a:endParaRPr lang="en-US" b="1" u="sng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lain"/>
            </a:pPr>
            <a:endParaRPr lang="en-US" b="1" dirty="0">
              <a:solidFill>
                <a:srgbClr val="008E88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lain" startAt="2"/>
            </a:pP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Supply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chain challenges will continue to disrupt </a:t>
            </a: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key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industries</a:t>
            </a:r>
            <a:r>
              <a:rPr lang="en-US" b="1" dirty="0">
                <a:solidFill>
                  <a:srgbClr val="008E88"/>
                </a:solidFill>
                <a:latin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rgbClr val="008E88"/>
                </a:solidFill>
                <a:latin typeface="Arial" panose="020B0604020202020204" pitchFamily="34" charset="0"/>
              </a:rPr>
              <a:t>	but </a:t>
            </a:r>
            <a:r>
              <a:rPr lang="en-US" b="1" dirty="0">
                <a:solidFill>
                  <a:srgbClr val="008E88"/>
                </a:solidFill>
                <a:latin typeface="Arial" panose="020B0604020202020204" pitchFamily="34" charset="0"/>
              </a:rPr>
              <a:t>upward pressures on prices </a:t>
            </a:r>
            <a:r>
              <a:rPr lang="en-US" b="1" dirty="0" smtClean="0">
                <a:solidFill>
                  <a:srgbClr val="008E88"/>
                </a:solidFill>
                <a:latin typeface="Arial" panose="020B0604020202020204" pitchFamily="34" charset="0"/>
              </a:rPr>
              <a:t>	will </a:t>
            </a:r>
            <a:r>
              <a:rPr lang="en-US" b="1" dirty="0">
                <a:solidFill>
                  <a:srgbClr val="008E88"/>
                </a:solidFill>
                <a:latin typeface="Arial" panose="020B0604020202020204" pitchFamily="34" charset="0"/>
              </a:rPr>
              <a:t>abate. Wages gains will be </a:t>
            </a:r>
            <a:r>
              <a:rPr lang="en-US" b="1" dirty="0" smtClean="0">
                <a:solidFill>
                  <a:srgbClr val="008E88"/>
                </a:solidFill>
                <a:latin typeface="Arial" panose="020B0604020202020204" pitchFamily="34" charset="0"/>
              </a:rPr>
              <a:t>strong </a:t>
            </a:r>
            <a:r>
              <a:rPr lang="en-US" b="1" dirty="0">
                <a:solidFill>
                  <a:srgbClr val="008E88"/>
                </a:solidFill>
                <a:latin typeface="Arial" panose="020B0604020202020204" pitchFamily="34" charset="0"/>
              </a:rPr>
              <a:t>but prove </a:t>
            </a:r>
            <a:r>
              <a:rPr lang="en-US" b="1" dirty="0" smtClean="0">
                <a:solidFill>
                  <a:srgbClr val="008E88"/>
                </a:solidFill>
                <a:latin typeface="Arial" panose="020B0604020202020204" pitchFamily="34" charset="0"/>
              </a:rPr>
              <a:t>	temporary</a:t>
            </a:r>
            <a:r>
              <a:rPr lang="en-US" b="1" dirty="0">
                <a:solidFill>
                  <a:srgbClr val="008E88"/>
                </a:solidFill>
                <a:latin typeface="Arial" panose="020B0604020202020204" pitchFamily="34" charset="0"/>
              </a:rPr>
              <a:t>, with inflation sequentially </a:t>
            </a:r>
            <a:r>
              <a:rPr lang="en-US" b="1" dirty="0" smtClean="0">
                <a:solidFill>
                  <a:srgbClr val="008E88"/>
                </a:solidFill>
                <a:latin typeface="Arial" panose="020B0604020202020204" pitchFamily="34" charset="0"/>
              </a:rPr>
              <a:t>	diminishing starting </a:t>
            </a:r>
            <a:r>
              <a:rPr lang="en-US" b="1" dirty="0">
                <a:solidFill>
                  <a:srgbClr val="008E88"/>
                </a:solidFill>
                <a:latin typeface="Arial" panose="020B0604020202020204" pitchFamily="34" charset="0"/>
              </a:rPr>
              <a:t>in the second half of the </a:t>
            </a:r>
            <a:r>
              <a:rPr lang="en-US" b="1" dirty="0" smtClean="0">
                <a:solidFill>
                  <a:srgbClr val="008E88"/>
                </a:solidFill>
                <a:latin typeface="Arial" panose="020B0604020202020204" pitchFamily="34" charset="0"/>
              </a:rPr>
              <a:t>year.</a:t>
            </a:r>
          </a:p>
          <a:p>
            <a:pPr marL="342900" indent="-342900">
              <a:buAutoNum type="arabicPlain" startAt="2"/>
            </a:pPr>
            <a:endParaRPr lang="en-US" b="1" dirty="0">
              <a:solidFill>
                <a:srgbClr val="008E88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lain" startAt="2"/>
            </a:pPr>
            <a:r>
              <a:rPr lang="en-US" b="1" u="sng" dirty="0" smtClean="0">
                <a:solidFill>
                  <a:srgbClr val="008E88"/>
                </a:solidFill>
                <a:latin typeface="Arial" panose="020B0604020202020204" pitchFamily="34" charset="0"/>
              </a:rPr>
              <a:t>Central </a:t>
            </a:r>
            <a:r>
              <a:rPr lang="en-US" b="1" u="sng" dirty="0">
                <a:solidFill>
                  <a:srgbClr val="008E88"/>
                </a:solidFill>
                <a:latin typeface="Arial" panose="020B0604020202020204" pitchFamily="34" charset="0"/>
              </a:rPr>
              <a:t>banks will continue monetary tightening at varying rates</a:t>
            </a:r>
            <a:r>
              <a:rPr lang="en-US" b="1" dirty="0">
                <a:solidFill>
                  <a:srgbClr val="008E88"/>
                </a:solidFill>
                <a:latin typeface="Arial" panose="020B0604020202020204" pitchFamily="34" charset="0"/>
              </a:rPr>
              <a:t>, with market conditions worsening for riskier asset classes but avoiding major “taper tantrums</a:t>
            </a:r>
            <a:r>
              <a:rPr lang="en-US" b="1" dirty="0" smtClean="0">
                <a:solidFill>
                  <a:srgbClr val="008E88"/>
                </a:solidFill>
                <a:latin typeface="Arial" panose="020B0604020202020204" pitchFamily="34" charset="0"/>
              </a:rPr>
              <a:t>”.</a:t>
            </a:r>
            <a:endParaRPr lang="en-US" b="1" dirty="0">
              <a:solidFill>
                <a:srgbClr val="008E88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lain" startAt="2"/>
            </a:pPr>
            <a:endParaRPr lang="en-US" b="1" dirty="0">
              <a:solidFill>
                <a:srgbClr val="008E88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lain" startAt="2"/>
            </a:pP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The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withdrawal of pandemic-related emergency support means fiscal tightening </a:t>
            </a: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worldwide.</a:t>
            </a:r>
            <a:r>
              <a:rPr lang="en-US" b="1" dirty="0">
                <a:solidFill>
                  <a:srgbClr val="008E88"/>
                </a:solidFill>
                <a:latin typeface="Arial" panose="020B0604020202020204" pitchFamily="34" charset="0"/>
              </a:rPr>
              <a:t>	</a:t>
            </a:r>
          </a:p>
          <a:p>
            <a:pPr marL="342900" indent="-342900">
              <a:buAutoNum type="arabicPlain" startAt="2"/>
            </a:pPr>
            <a:endParaRPr lang="en-US" b="1" dirty="0">
              <a:solidFill>
                <a:srgbClr val="008E88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lain" startAt="2"/>
            </a:pPr>
            <a:r>
              <a:rPr lang="en-US" b="1" dirty="0" smtClean="0">
                <a:solidFill>
                  <a:srgbClr val="008E88"/>
                </a:solidFill>
                <a:latin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008E88"/>
                </a:solidFill>
                <a:latin typeface="Arial" panose="020B0604020202020204" pitchFamily="34" charset="0"/>
              </a:rPr>
              <a:t>pace of the global expansion will slow, with regional divergence to </a:t>
            </a:r>
            <a:r>
              <a:rPr lang="en-US" b="1" dirty="0" smtClean="0">
                <a:solidFill>
                  <a:srgbClr val="008E88"/>
                </a:solidFill>
                <a:latin typeface="Arial" panose="020B0604020202020204" pitchFamily="34" charset="0"/>
              </a:rPr>
              <a:t>continue.</a:t>
            </a:r>
            <a:endParaRPr lang="en-US" b="1" dirty="0">
              <a:solidFill>
                <a:srgbClr val="008E88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493" y="5541893"/>
            <a:ext cx="1105468" cy="121719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82643"/>
            <a:ext cx="3452884" cy="5290611"/>
          </a:xfrm>
        </p:spPr>
        <p:txBody>
          <a:bodyPr/>
          <a:lstStyle/>
          <a:p>
            <a:r>
              <a:rPr lang="en-US" dirty="0" smtClean="0"/>
              <a:t>For The Bahamas and rest of region economic risk must now become better understood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436</TotalTime>
  <Words>1134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Corbel</vt:lpstr>
      <vt:lpstr>DejaVuSansMono</vt:lpstr>
      <vt:lpstr>TradeGothic-BoldTwo</vt:lpstr>
      <vt:lpstr>TradeGothic-Light</vt:lpstr>
      <vt:lpstr>Wingdings 2</vt:lpstr>
      <vt:lpstr>Frame</vt:lpstr>
      <vt:lpstr>PowerPoint Presentation</vt:lpstr>
      <vt:lpstr>How do these affect ERM, Governance and Regulatory Compliance?   The trends are indicative and instructive  ERM and Governance is about being best placed to meet objectives</vt:lpstr>
      <vt:lpstr>The critical risk trends are here to stay  Looking 10 years out is useful – but decide you own horizons [1, 3, 5 years?]  There are skill shifting changes  ERM practitioners need to look and understand more </vt:lpstr>
      <vt:lpstr>This is the new normal  ERM must now be more fundamental, agile, used strategically, become more prominent  The “one trick pony” is dead</vt:lpstr>
      <vt:lpstr>The dynamic and volatile environment is also about opportunities –ERM has a major role to play  ERM is also about exploiting uncertainties for gain  Improving the risk infrastructure is about adding value – better able to meet strategic objectives </vt:lpstr>
      <vt:lpstr>Improve organizational understanding of risks  Enhance organizational capabilities  Anticipate board and regulatory pressures  Build confidence</vt:lpstr>
      <vt:lpstr>The differences between practitioners, Executives and Board are instructive.   </vt:lpstr>
      <vt:lpstr>What is being said about risk in your organization?  If there is no talk something is wrong!  </vt:lpstr>
      <vt:lpstr>For The Bahamas and rest of region economic risk must now become better understood  </vt:lpstr>
      <vt:lpstr>  For The Bahamas and rest of region economic risk must now become better understood  Risk practitioners , executives and boards must appreciate the global economic environment   </vt:lpstr>
      <vt:lpstr>ERM starts with the tone at the top  Corporate and risk governance demands board attention  effective corporate governance is the “true north”  Regulatory burden may demand support</vt:lpstr>
      <vt:lpstr>Question time  Ask the hard  questions and answer them honestly   Much about ERM is asking uncomfortable questions and address even more uncomfortable answers </vt:lpstr>
      <vt:lpstr>Question time  Ask the hard  questions and answer them honestly   Much about ERM is asking uncomfortable questions and address even more uncomfortable answers! </vt:lpstr>
      <vt:lpstr>The ERM, Governance and Regulatory Compliance objective here?  The fundamentals remain the same  The path to effectiveness has gotten more vicious but also more exciting!  </vt:lpstr>
      <vt:lpstr>  ERM ,Governance, Compliance, CEOs, BODs, Regulatory  Practitioners…  ….Knew Normal!   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Hubert Edwards</dc:creator>
  <cp:lastModifiedBy>Hubert Edwards</cp:lastModifiedBy>
  <cp:revision>47</cp:revision>
  <dcterms:created xsi:type="dcterms:W3CDTF">2021-01-28T17:49:36Z</dcterms:created>
  <dcterms:modified xsi:type="dcterms:W3CDTF">2022-02-03T03:50:55Z</dcterms:modified>
</cp:coreProperties>
</file>